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diagrams/layout1.xml" ContentType="application/vnd.openxmlformats-officedocument.drawingml.diagramLayout+xml"/>
  <Default Extension="doc" ContentType="application/msword"/>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56"/>
  </p:notesMasterIdLst>
  <p:handoutMasterIdLst>
    <p:handoutMasterId r:id="rId57"/>
  </p:handoutMasterIdLst>
  <p:sldIdLst>
    <p:sldId id="610" r:id="rId2"/>
    <p:sldId id="687" r:id="rId3"/>
    <p:sldId id="706" r:id="rId4"/>
    <p:sldId id="682" r:id="rId5"/>
    <p:sldId id="688" r:id="rId6"/>
    <p:sldId id="651" r:id="rId7"/>
    <p:sldId id="653" r:id="rId8"/>
    <p:sldId id="707" r:id="rId9"/>
    <p:sldId id="658" r:id="rId10"/>
    <p:sldId id="691" r:id="rId11"/>
    <p:sldId id="661" r:id="rId12"/>
    <p:sldId id="692" r:id="rId13"/>
    <p:sldId id="693" r:id="rId14"/>
    <p:sldId id="689" r:id="rId15"/>
    <p:sldId id="701" r:id="rId16"/>
    <p:sldId id="669" r:id="rId17"/>
    <p:sldId id="678" r:id="rId18"/>
    <p:sldId id="679" r:id="rId19"/>
    <p:sldId id="680" r:id="rId20"/>
    <p:sldId id="677" r:id="rId21"/>
    <p:sldId id="681" r:id="rId22"/>
    <p:sldId id="695" r:id="rId23"/>
    <p:sldId id="699" r:id="rId24"/>
    <p:sldId id="616" r:id="rId25"/>
    <p:sldId id="612" r:id="rId26"/>
    <p:sldId id="619" r:id="rId27"/>
    <p:sldId id="621" r:id="rId28"/>
    <p:sldId id="628" r:id="rId29"/>
    <p:sldId id="624" r:id="rId30"/>
    <p:sldId id="623" r:id="rId31"/>
    <p:sldId id="646" r:id="rId32"/>
    <p:sldId id="647" r:id="rId33"/>
    <p:sldId id="648" r:id="rId34"/>
    <p:sldId id="649" r:id="rId35"/>
    <p:sldId id="694" r:id="rId36"/>
    <p:sldId id="696" r:id="rId37"/>
    <p:sldId id="700" r:id="rId38"/>
    <p:sldId id="697" r:id="rId39"/>
    <p:sldId id="709" r:id="rId40"/>
    <p:sldId id="710" r:id="rId41"/>
    <p:sldId id="683" r:id="rId42"/>
    <p:sldId id="684" r:id="rId43"/>
    <p:sldId id="685" r:id="rId44"/>
    <p:sldId id="711" r:id="rId45"/>
    <p:sldId id="708" r:id="rId46"/>
    <p:sldId id="704" r:id="rId47"/>
    <p:sldId id="705" r:id="rId48"/>
    <p:sldId id="626" r:id="rId49"/>
    <p:sldId id="698" r:id="rId50"/>
    <p:sldId id="640" r:id="rId51"/>
    <p:sldId id="642" r:id="rId52"/>
    <p:sldId id="643" r:id="rId53"/>
    <p:sldId id="641" r:id="rId54"/>
    <p:sldId id="645" r:id="rId55"/>
  </p:sldIdLst>
  <p:sldSz cx="10287000" cy="6858000" type="35mm"/>
  <p:notesSz cx="6858000" cy="9296400"/>
  <p:defaultTextStyle>
    <a:defPPr>
      <a:defRPr lang="en-US"/>
    </a:defPPr>
    <a:lvl1pPr algn="l" rtl="0" eaLnBrk="0" fontAlgn="base" hangingPunct="0">
      <a:spcBef>
        <a:spcPct val="0"/>
      </a:spcBef>
      <a:spcAft>
        <a:spcPct val="0"/>
      </a:spcAft>
      <a:defRPr sz="4000" b="1" kern="1200">
        <a:solidFill>
          <a:schemeClr val="tx1"/>
        </a:solidFill>
        <a:latin typeface="Arial" charset="0"/>
        <a:ea typeface="+mn-ea"/>
        <a:cs typeface="+mn-cs"/>
      </a:defRPr>
    </a:lvl1pPr>
    <a:lvl2pPr marL="457200" algn="l" rtl="0" eaLnBrk="0" fontAlgn="base" hangingPunct="0">
      <a:spcBef>
        <a:spcPct val="0"/>
      </a:spcBef>
      <a:spcAft>
        <a:spcPct val="0"/>
      </a:spcAft>
      <a:defRPr sz="4000" b="1" kern="1200">
        <a:solidFill>
          <a:schemeClr val="tx1"/>
        </a:solidFill>
        <a:latin typeface="Arial" charset="0"/>
        <a:ea typeface="+mn-ea"/>
        <a:cs typeface="+mn-cs"/>
      </a:defRPr>
    </a:lvl2pPr>
    <a:lvl3pPr marL="914400" algn="l" rtl="0" eaLnBrk="0" fontAlgn="base" hangingPunct="0">
      <a:spcBef>
        <a:spcPct val="0"/>
      </a:spcBef>
      <a:spcAft>
        <a:spcPct val="0"/>
      </a:spcAft>
      <a:defRPr sz="4000" b="1" kern="1200">
        <a:solidFill>
          <a:schemeClr val="tx1"/>
        </a:solidFill>
        <a:latin typeface="Arial" charset="0"/>
        <a:ea typeface="+mn-ea"/>
        <a:cs typeface="+mn-cs"/>
      </a:defRPr>
    </a:lvl3pPr>
    <a:lvl4pPr marL="1371600" algn="l" rtl="0" eaLnBrk="0" fontAlgn="base" hangingPunct="0">
      <a:spcBef>
        <a:spcPct val="0"/>
      </a:spcBef>
      <a:spcAft>
        <a:spcPct val="0"/>
      </a:spcAft>
      <a:defRPr sz="4000" b="1" kern="1200">
        <a:solidFill>
          <a:schemeClr val="tx1"/>
        </a:solidFill>
        <a:latin typeface="Arial" charset="0"/>
        <a:ea typeface="+mn-ea"/>
        <a:cs typeface="+mn-cs"/>
      </a:defRPr>
    </a:lvl4pPr>
    <a:lvl5pPr marL="1828800" algn="l" rtl="0" eaLnBrk="0" fontAlgn="base" hangingPunct="0">
      <a:spcBef>
        <a:spcPct val="0"/>
      </a:spcBef>
      <a:spcAft>
        <a:spcPct val="0"/>
      </a:spcAft>
      <a:defRPr sz="4000" b="1" kern="1200">
        <a:solidFill>
          <a:schemeClr val="tx1"/>
        </a:solidFill>
        <a:latin typeface="Arial" charset="0"/>
        <a:ea typeface="+mn-ea"/>
        <a:cs typeface="+mn-cs"/>
      </a:defRPr>
    </a:lvl5pPr>
    <a:lvl6pPr marL="2286000" algn="l" defTabSz="914400" rtl="0" eaLnBrk="1" latinLnBrk="0" hangingPunct="1">
      <a:defRPr sz="4000" b="1" kern="1200">
        <a:solidFill>
          <a:schemeClr val="tx1"/>
        </a:solidFill>
        <a:latin typeface="Arial" charset="0"/>
        <a:ea typeface="+mn-ea"/>
        <a:cs typeface="+mn-cs"/>
      </a:defRPr>
    </a:lvl6pPr>
    <a:lvl7pPr marL="2743200" algn="l" defTabSz="914400" rtl="0" eaLnBrk="1" latinLnBrk="0" hangingPunct="1">
      <a:defRPr sz="4000" b="1" kern="1200">
        <a:solidFill>
          <a:schemeClr val="tx1"/>
        </a:solidFill>
        <a:latin typeface="Arial" charset="0"/>
        <a:ea typeface="+mn-ea"/>
        <a:cs typeface="+mn-cs"/>
      </a:defRPr>
    </a:lvl7pPr>
    <a:lvl8pPr marL="3200400" algn="l" defTabSz="914400" rtl="0" eaLnBrk="1" latinLnBrk="0" hangingPunct="1">
      <a:defRPr sz="4000" b="1" kern="1200">
        <a:solidFill>
          <a:schemeClr val="tx1"/>
        </a:solidFill>
        <a:latin typeface="Arial" charset="0"/>
        <a:ea typeface="+mn-ea"/>
        <a:cs typeface="+mn-cs"/>
      </a:defRPr>
    </a:lvl8pPr>
    <a:lvl9pPr marL="3657600" algn="l" defTabSz="914400" rtl="0" eaLnBrk="1" latinLnBrk="0" hangingPunct="1">
      <a:defRPr sz="4000" b="1"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murray" initials="jhm" lastIdx="1" clrIdx="0"/>
  <p:cmAuthor id="1" name="kruhmmar" initials="k" lastIdx="1" clrIdx="1"/>
  <p:cmAuthor id="2" name="NCI User" initials="NU" lastIdx="11"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29"/>
    <a:srgbClr val="960000"/>
    <a:srgbClr val="FF3300"/>
    <a:srgbClr val="CC99FF"/>
    <a:srgbClr val="0000CC"/>
    <a:srgbClr val="FF9966"/>
    <a:srgbClr val="33CC33"/>
    <a:srgbClr val="0099CC"/>
    <a:srgbClr val="CCFF66"/>
    <a:srgbClr val="00CC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9829" autoAdjust="0"/>
  </p:normalViewPr>
  <p:slideViewPr>
    <p:cSldViewPr>
      <p:cViewPr>
        <p:scale>
          <a:sx n="68" d="100"/>
          <a:sy n="68" d="100"/>
        </p:scale>
        <p:origin x="-666" y="-528"/>
      </p:cViewPr>
      <p:guideLst>
        <p:guide orient="horz" pos="2160"/>
        <p:guide pos="3240"/>
      </p:guideLst>
    </p:cSldViewPr>
  </p:slideViewPr>
  <p:outlineViewPr>
    <p:cViewPr>
      <p:scale>
        <a:sx n="33" d="100"/>
        <a:sy n="33" d="100"/>
      </p:scale>
      <p:origin x="0" y="3792"/>
    </p:cViewPr>
  </p:outlineViewPr>
  <p:notesTextViewPr>
    <p:cViewPr>
      <p:scale>
        <a:sx n="100" d="100"/>
        <a:sy n="100" d="100"/>
      </p:scale>
      <p:origin x="0" y="0"/>
    </p:cViewPr>
  </p:notesTextViewPr>
  <p:sorterViewPr>
    <p:cViewPr>
      <p:scale>
        <a:sx n="66" d="100"/>
        <a:sy n="66" d="100"/>
      </p:scale>
      <p:origin x="0" y="5058"/>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A3187B-7692-4E5E-91EE-F06DCB2054DC}" type="doc">
      <dgm:prSet loTypeId="urn:microsoft.com/office/officeart/2005/8/layout/venn2" loCatId="relationship" qsTypeId="urn:microsoft.com/office/officeart/2005/8/quickstyle/3d1" qsCatId="3D" csTypeId="urn:microsoft.com/office/officeart/2005/8/colors/colorful5" csCatId="colorful" phldr="1"/>
      <dgm:spPr/>
      <dgm:t>
        <a:bodyPr/>
        <a:lstStyle/>
        <a:p>
          <a:endParaRPr lang="en-US"/>
        </a:p>
      </dgm:t>
    </dgm:pt>
    <dgm:pt modelId="{28FCB977-182A-40A1-839D-BE01BB549C03}">
      <dgm:prSet phldrT="[Text]" custT="1"/>
      <dgm:spPr/>
      <dgm:t>
        <a:bodyPr/>
        <a:lstStyle/>
        <a:p>
          <a:r>
            <a:rPr lang="en-US" sz="2400" b="1" dirty="0" smtClean="0"/>
            <a:t>ADVERSE EVENTS (AE)</a:t>
          </a:r>
          <a:endParaRPr lang="en-US" sz="2400" b="1" dirty="0"/>
        </a:p>
      </dgm:t>
    </dgm:pt>
    <dgm:pt modelId="{C7221FCC-0909-41C1-9227-8DE1A05C03C4}" type="parTrans" cxnId="{25A41B9C-3DA7-4C3B-ABFF-1B9CBDD6FA64}">
      <dgm:prSet/>
      <dgm:spPr/>
      <dgm:t>
        <a:bodyPr/>
        <a:lstStyle/>
        <a:p>
          <a:endParaRPr lang="en-US"/>
        </a:p>
      </dgm:t>
    </dgm:pt>
    <dgm:pt modelId="{1E3CE1B2-AC05-48D8-BBA2-4E398F71B8CA}" type="sibTrans" cxnId="{25A41B9C-3DA7-4C3B-ABFF-1B9CBDD6FA64}">
      <dgm:prSet/>
      <dgm:spPr/>
      <dgm:t>
        <a:bodyPr/>
        <a:lstStyle/>
        <a:p>
          <a:endParaRPr lang="en-US"/>
        </a:p>
      </dgm:t>
    </dgm:pt>
    <dgm:pt modelId="{26EE918D-88A0-49A4-803F-E601BFD160FC}">
      <dgm:prSet phldrT="[Text]" custT="1"/>
      <dgm:spPr/>
      <dgm:t>
        <a:bodyPr/>
        <a:lstStyle/>
        <a:p>
          <a:endParaRPr lang="en-US" sz="1600" dirty="0" smtClean="0"/>
        </a:p>
        <a:p>
          <a:r>
            <a:rPr lang="en-US" sz="1600" dirty="0" smtClean="0"/>
            <a:t>Suspected Adverse Reactions (SAR)</a:t>
          </a:r>
          <a:endParaRPr lang="en-US" sz="1600" dirty="0"/>
        </a:p>
      </dgm:t>
    </dgm:pt>
    <dgm:pt modelId="{090777DA-EBE5-4095-BD00-988949FF89CA}" type="parTrans" cxnId="{D995FE1A-E323-4677-976F-6723D610940F}">
      <dgm:prSet/>
      <dgm:spPr/>
      <dgm:t>
        <a:bodyPr/>
        <a:lstStyle/>
        <a:p>
          <a:endParaRPr lang="en-US"/>
        </a:p>
      </dgm:t>
    </dgm:pt>
    <dgm:pt modelId="{A7471038-B59F-4F54-99D2-4C60F3AD3582}" type="sibTrans" cxnId="{D995FE1A-E323-4677-976F-6723D610940F}">
      <dgm:prSet/>
      <dgm:spPr/>
      <dgm:t>
        <a:bodyPr/>
        <a:lstStyle/>
        <a:p>
          <a:endParaRPr lang="en-US"/>
        </a:p>
      </dgm:t>
    </dgm:pt>
    <dgm:pt modelId="{2A577349-A8E1-4487-A7B6-F85DAF5C25CC}">
      <dgm:prSet phldrT="[Text]"/>
      <dgm:spPr/>
      <dgm:t>
        <a:bodyPr/>
        <a:lstStyle/>
        <a:p>
          <a:r>
            <a:rPr lang="en-US" dirty="0" smtClean="0"/>
            <a:t>Adverse Reactions </a:t>
          </a:r>
        </a:p>
        <a:p>
          <a:r>
            <a:rPr lang="en-US" dirty="0" smtClean="0"/>
            <a:t>(AR)</a:t>
          </a:r>
          <a:endParaRPr lang="en-US" dirty="0"/>
        </a:p>
      </dgm:t>
    </dgm:pt>
    <dgm:pt modelId="{4298CA7A-3122-4382-9FD0-1AE2D9366F38}" type="parTrans" cxnId="{54395186-B081-468E-BB2A-20DA7B1BB340}">
      <dgm:prSet/>
      <dgm:spPr/>
      <dgm:t>
        <a:bodyPr/>
        <a:lstStyle/>
        <a:p>
          <a:endParaRPr lang="en-US"/>
        </a:p>
      </dgm:t>
    </dgm:pt>
    <dgm:pt modelId="{878EF89F-57B0-4C8D-8FF3-893B373B0B01}" type="sibTrans" cxnId="{54395186-B081-468E-BB2A-20DA7B1BB340}">
      <dgm:prSet/>
      <dgm:spPr/>
      <dgm:t>
        <a:bodyPr/>
        <a:lstStyle/>
        <a:p>
          <a:endParaRPr lang="en-US"/>
        </a:p>
      </dgm:t>
    </dgm:pt>
    <dgm:pt modelId="{522C939B-257E-40B1-A5B2-717F1AF317B7}" type="pres">
      <dgm:prSet presAssocID="{02A3187B-7692-4E5E-91EE-F06DCB2054DC}" presName="Name0" presStyleCnt="0">
        <dgm:presLayoutVars>
          <dgm:chMax val="7"/>
          <dgm:resizeHandles val="exact"/>
        </dgm:presLayoutVars>
      </dgm:prSet>
      <dgm:spPr/>
      <dgm:t>
        <a:bodyPr/>
        <a:lstStyle/>
        <a:p>
          <a:endParaRPr lang="en-US"/>
        </a:p>
      </dgm:t>
    </dgm:pt>
    <dgm:pt modelId="{BCC173B5-277D-4301-A2F6-0E3AF1E67677}" type="pres">
      <dgm:prSet presAssocID="{02A3187B-7692-4E5E-91EE-F06DCB2054DC}" presName="comp1" presStyleCnt="0"/>
      <dgm:spPr/>
    </dgm:pt>
    <dgm:pt modelId="{1E1832C6-258A-489C-94EA-961A195060E6}" type="pres">
      <dgm:prSet presAssocID="{02A3187B-7692-4E5E-91EE-F06DCB2054DC}" presName="circle1" presStyleLbl="node1" presStyleIdx="0" presStyleCnt="3" custScaleX="121221"/>
      <dgm:spPr/>
      <dgm:t>
        <a:bodyPr/>
        <a:lstStyle/>
        <a:p>
          <a:endParaRPr lang="en-US"/>
        </a:p>
      </dgm:t>
    </dgm:pt>
    <dgm:pt modelId="{0747F728-CF42-4ECF-86A4-DA67ADE2DAF0}" type="pres">
      <dgm:prSet presAssocID="{02A3187B-7692-4E5E-91EE-F06DCB2054DC}" presName="c1text" presStyleLbl="node1" presStyleIdx="0" presStyleCnt="3">
        <dgm:presLayoutVars>
          <dgm:bulletEnabled val="1"/>
        </dgm:presLayoutVars>
      </dgm:prSet>
      <dgm:spPr/>
      <dgm:t>
        <a:bodyPr/>
        <a:lstStyle/>
        <a:p>
          <a:endParaRPr lang="en-US"/>
        </a:p>
      </dgm:t>
    </dgm:pt>
    <dgm:pt modelId="{9AFAD9A3-B5E8-4D84-A708-63BFC5C5CBE9}" type="pres">
      <dgm:prSet presAssocID="{02A3187B-7692-4E5E-91EE-F06DCB2054DC}" presName="comp2" presStyleCnt="0"/>
      <dgm:spPr/>
    </dgm:pt>
    <dgm:pt modelId="{E8C448C5-F618-41F7-A05F-BA82B58A80DB}" type="pres">
      <dgm:prSet presAssocID="{02A3187B-7692-4E5E-91EE-F06DCB2054DC}" presName="circle2" presStyleLbl="node1" presStyleIdx="1" presStyleCnt="3" custScaleY="72384" custLinFactNeighborY="-550"/>
      <dgm:spPr/>
      <dgm:t>
        <a:bodyPr/>
        <a:lstStyle/>
        <a:p>
          <a:endParaRPr lang="en-US"/>
        </a:p>
      </dgm:t>
    </dgm:pt>
    <dgm:pt modelId="{64F607FC-5176-48E7-96B0-C7FEA904A26C}" type="pres">
      <dgm:prSet presAssocID="{02A3187B-7692-4E5E-91EE-F06DCB2054DC}" presName="c2text" presStyleLbl="node1" presStyleIdx="1" presStyleCnt="3">
        <dgm:presLayoutVars>
          <dgm:bulletEnabled val="1"/>
        </dgm:presLayoutVars>
      </dgm:prSet>
      <dgm:spPr/>
      <dgm:t>
        <a:bodyPr/>
        <a:lstStyle/>
        <a:p>
          <a:endParaRPr lang="en-US"/>
        </a:p>
      </dgm:t>
    </dgm:pt>
    <dgm:pt modelId="{640720CD-E792-43D6-A8DF-FBAFC839CFD3}" type="pres">
      <dgm:prSet presAssocID="{02A3187B-7692-4E5E-91EE-F06DCB2054DC}" presName="comp3" presStyleCnt="0"/>
      <dgm:spPr/>
    </dgm:pt>
    <dgm:pt modelId="{10227CC9-E6CF-4B81-8D59-F4665D5B3E2C}" type="pres">
      <dgm:prSet presAssocID="{02A3187B-7692-4E5E-91EE-F06DCB2054DC}" presName="circle3" presStyleLbl="node1" presStyleIdx="2" presStyleCnt="3" custScaleY="64293" custLinFactNeighborY="-316"/>
      <dgm:spPr/>
      <dgm:t>
        <a:bodyPr/>
        <a:lstStyle/>
        <a:p>
          <a:endParaRPr lang="en-US"/>
        </a:p>
      </dgm:t>
    </dgm:pt>
    <dgm:pt modelId="{AC8EEBFF-DDB8-424C-B04D-8894E5BCD55B}" type="pres">
      <dgm:prSet presAssocID="{02A3187B-7692-4E5E-91EE-F06DCB2054DC}" presName="c3text" presStyleLbl="node1" presStyleIdx="2" presStyleCnt="3">
        <dgm:presLayoutVars>
          <dgm:bulletEnabled val="1"/>
        </dgm:presLayoutVars>
      </dgm:prSet>
      <dgm:spPr/>
      <dgm:t>
        <a:bodyPr/>
        <a:lstStyle/>
        <a:p>
          <a:endParaRPr lang="en-US"/>
        </a:p>
      </dgm:t>
    </dgm:pt>
  </dgm:ptLst>
  <dgm:cxnLst>
    <dgm:cxn modelId="{5B070169-4E9B-4D8F-A851-E5A4E306BEF0}" type="presOf" srcId="{26EE918D-88A0-49A4-803F-E601BFD160FC}" destId="{64F607FC-5176-48E7-96B0-C7FEA904A26C}" srcOrd="1" destOrd="0" presId="urn:microsoft.com/office/officeart/2005/8/layout/venn2"/>
    <dgm:cxn modelId="{D995FE1A-E323-4677-976F-6723D610940F}" srcId="{02A3187B-7692-4E5E-91EE-F06DCB2054DC}" destId="{26EE918D-88A0-49A4-803F-E601BFD160FC}" srcOrd="1" destOrd="0" parTransId="{090777DA-EBE5-4095-BD00-988949FF89CA}" sibTransId="{A7471038-B59F-4F54-99D2-4C60F3AD3582}"/>
    <dgm:cxn modelId="{54395186-B081-468E-BB2A-20DA7B1BB340}" srcId="{02A3187B-7692-4E5E-91EE-F06DCB2054DC}" destId="{2A577349-A8E1-4487-A7B6-F85DAF5C25CC}" srcOrd="2" destOrd="0" parTransId="{4298CA7A-3122-4382-9FD0-1AE2D9366F38}" sibTransId="{878EF89F-57B0-4C8D-8FF3-893B373B0B01}"/>
    <dgm:cxn modelId="{AA453080-166F-42C1-A8B2-26607B72A502}" type="presOf" srcId="{2A577349-A8E1-4487-A7B6-F85DAF5C25CC}" destId="{AC8EEBFF-DDB8-424C-B04D-8894E5BCD55B}" srcOrd="1" destOrd="0" presId="urn:microsoft.com/office/officeart/2005/8/layout/venn2"/>
    <dgm:cxn modelId="{CF5C07C7-3F67-4FE2-BFCC-682DE870A0DF}" type="presOf" srcId="{2A577349-A8E1-4487-A7B6-F85DAF5C25CC}" destId="{10227CC9-E6CF-4B81-8D59-F4665D5B3E2C}" srcOrd="0" destOrd="0" presId="urn:microsoft.com/office/officeart/2005/8/layout/venn2"/>
    <dgm:cxn modelId="{C200EAAA-059A-4606-A06F-8799E51C309C}" type="presOf" srcId="{26EE918D-88A0-49A4-803F-E601BFD160FC}" destId="{E8C448C5-F618-41F7-A05F-BA82B58A80DB}" srcOrd="0" destOrd="0" presId="urn:microsoft.com/office/officeart/2005/8/layout/venn2"/>
    <dgm:cxn modelId="{61EB3A0A-484A-4206-B054-8D462D775617}" type="presOf" srcId="{28FCB977-182A-40A1-839D-BE01BB549C03}" destId="{0747F728-CF42-4ECF-86A4-DA67ADE2DAF0}" srcOrd="1" destOrd="0" presId="urn:microsoft.com/office/officeart/2005/8/layout/venn2"/>
    <dgm:cxn modelId="{25A41B9C-3DA7-4C3B-ABFF-1B9CBDD6FA64}" srcId="{02A3187B-7692-4E5E-91EE-F06DCB2054DC}" destId="{28FCB977-182A-40A1-839D-BE01BB549C03}" srcOrd="0" destOrd="0" parTransId="{C7221FCC-0909-41C1-9227-8DE1A05C03C4}" sibTransId="{1E3CE1B2-AC05-48D8-BBA2-4E398F71B8CA}"/>
    <dgm:cxn modelId="{1624F575-0C64-4DF6-A3A3-F2C6FE168364}" type="presOf" srcId="{28FCB977-182A-40A1-839D-BE01BB549C03}" destId="{1E1832C6-258A-489C-94EA-961A195060E6}" srcOrd="0" destOrd="0" presId="urn:microsoft.com/office/officeart/2005/8/layout/venn2"/>
    <dgm:cxn modelId="{DEB6C6ED-A0E8-4AC5-85E2-48E6CFD07D3F}" type="presOf" srcId="{02A3187B-7692-4E5E-91EE-F06DCB2054DC}" destId="{522C939B-257E-40B1-A5B2-717F1AF317B7}" srcOrd="0" destOrd="0" presId="urn:microsoft.com/office/officeart/2005/8/layout/venn2"/>
    <dgm:cxn modelId="{ED239A2B-A56B-4DF9-8158-5D9C6E3E10DC}" type="presParOf" srcId="{522C939B-257E-40B1-A5B2-717F1AF317B7}" destId="{BCC173B5-277D-4301-A2F6-0E3AF1E67677}" srcOrd="0" destOrd="0" presId="urn:microsoft.com/office/officeart/2005/8/layout/venn2"/>
    <dgm:cxn modelId="{F756377B-D96E-47D5-8F7F-DED519C86132}" type="presParOf" srcId="{BCC173B5-277D-4301-A2F6-0E3AF1E67677}" destId="{1E1832C6-258A-489C-94EA-961A195060E6}" srcOrd="0" destOrd="0" presId="urn:microsoft.com/office/officeart/2005/8/layout/venn2"/>
    <dgm:cxn modelId="{E4DA7390-A067-4422-A4D3-995BFBF10306}" type="presParOf" srcId="{BCC173B5-277D-4301-A2F6-0E3AF1E67677}" destId="{0747F728-CF42-4ECF-86A4-DA67ADE2DAF0}" srcOrd="1" destOrd="0" presId="urn:microsoft.com/office/officeart/2005/8/layout/venn2"/>
    <dgm:cxn modelId="{01E7EC08-CC09-49DB-9629-9B11E1211C94}" type="presParOf" srcId="{522C939B-257E-40B1-A5B2-717F1AF317B7}" destId="{9AFAD9A3-B5E8-4D84-A708-63BFC5C5CBE9}" srcOrd="1" destOrd="0" presId="urn:microsoft.com/office/officeart/2005/8/layout/venn2"/>
    <dgm:cxn modelId="{044863C1-10CD-428E-AC9E-3C17AE021F41}" type="presParOf" srcId="{9AFAD9A3-B5E8-4D84-A708-63BFC5C5CBE9}" destId="{E8C448C5-F618-41F7-A05F-BA82B58A80DB}" srcOrd="0" destOrd="0" presId="urn:microsoft.com/office/officeart/2005/8/layout/venn2"/>
    <dgm:cxn modelId="{30234EFE-9CDA-4FB3-9B23-99F323246C97}" type="presParOf" srcId="{9AFAD9A3-B5E8-4D84-A708-63BFC5C5CBE9}" destId="{64F607FC-5176-48E7-96B0-C7FEA904A26C}" srcOrd="1" destOrd="0" presId="urn:microsoft.com/office/officeart/2005/8/layout/venn2"/>
    <dgm:cxn modelId="{34D54403-0AA5-4F67-8259-6E11F9B91970}" type="presParOf" srcId="{522C939B-257E-40B1-A5B2-717F1AF317B7}" destId="{640720CD-E792-43D6-A8DF-FBAFC839CFD3}" srcOrd="2" destOrd="0" presId="urn:microsoft.com/office/officeart/2005/8/layout/venn2"/>
    <dgm:cxn modelId="{9C634F07-8137-4179-8EF2-87BC25E9D0AC}" type="presParOf" srcId="{640720CD-E792-43D6-A8DF-FBAFC839CFD3}" destId="{10227CC9-E6CF-4B81-8D59-F4665D5B3E2C}" srcOrd="0" destOrd="0" presId="urn:microsoft.com/office/officeart/2005/8/layout/venn2"/>
    <dgm:cxn modelId="{A7412004-344A-4654-B89D-B05C757AF279}" type="presParOf" srcId="{640720CD-E792-43D6-A8DF-FBAFC839CFD3}" destId="{AC8EEBFF-DDB8-424C-B04D-8894E5BCD55B}" srcOrd="1" destOrd="0" presId="urn:microsoft.com/office/officeart/2005/8/layout/venn2"/>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E1832C6-258A-489C-94EA-961A195060E6}">
      <dsp:nvSpPr>
        <dsp:cNvPr id="0" name=""/>
        <dsp:cNvSpPr/>
      </dsp:nvSpPr>
      <dsp:spPr>
        <a:xfrm>
          <a:off x="1885941" y="0"/>
          <a:ext cx="5486417" cy="4525963"/>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1" kern="1200" dirty="0" smtClean="0"/>
            <a:t>ADVERSE EVENTS (AE)</a:t>
          </a:r>
          <a:endParaRPr lang="en-US" sz="2400" b="1" kern="1200" dirty="0"/>
        </a:p>
      </dsp:txBody>
      <dsp:txXfrm>
        <a:off x="3670398" y="226298"/>
        <a:ext cx="1917502" cy="678894"/>
      </dsp:txXfrm>
    </dsp:sp>
    <dsp:sp modelId="{E8C448C5-F618-41F7-A05F-BA82B58A80DB}">
      <dsp:nvSpPr>
        <dsp:cNvPr id="0" name=""/>
        <dsp:cNvSpPr/>
      </dsp:nvSpPr>
      <dsp:spPr>
        <a:xfrm>
          <a:off x="2931913" y="1581529"/>
          <a:ext cx="3394472" cy="2457054"/>
        </a:xfrm>
        <a:prstGeom prst="ellipse">
          <a:avLst/>
        </a:prstGeom>
        <a:gradFill rotWithShape="0">
          <a:gsLst>
            <a:gs pos="0">
              <a:schemeClr val="accent5">
                <a:hueOff val="1709085"/>
                <a:satOff val="-2518"/>
                <a:lumOff val="-7059"/>
                <a:alphaOff val="0"/>
                <a:shade val="51000"/>
                <a:satMod val="130000"/>
              </a:schemeClr>
            </a:gs>
            <a:gs pos="80000">
              <a:schemeClr val="accent5">
                <a:hueOff val="1709085"/>
                <a:satOff val="-2518"/>
                <a:lumOff val="-7059"/>
                <a:alphaOff val="0"/>
                <a:shade val="93000"/>
                <a:satMod val="130000"/>
              </a:schemeClr>
            </a:gs>
            <a:gs pos="100000">
              <a:schemeClr val="accent5">
                <a:hueOff val="1709085"/>
                <a:satOff val="-2518"/>
                <a:lumOff val="-705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endParaRPr lang="en-US" sz="1600" kern="1200" dirty="0" smtClean="0"/>
        </a:p>
        <a:p>
          <a:pPr lvl="0" algn="ctr" defTabSz="711200">
            <a:lnSpc>
              <a:spcPct val="90000"/>
            </a:lnSpc>
            <a:spcBef>
              <a:spcPct val="0"/>
            </a:spcBef>
            <a:spcAft>
              <a:spcPct val="35000"/>
            </a:spcAft>
          </a:pPr>
          <a:r>
            <a:rPr lang="en-US" sz="1600" kern="1200" dirty="0" smtClean="0"/>
            <a:t>Suspected Adverse Reactions (SAR)</a:t>
          </a:r>
          <a:endParaRPr lang="en-US" sz="1600" kern="1200" dirty="0"/>
        </a:p>
      </dsp:txBody>
      <dsp:txXfrm>
        <a:off x="3838237" y="1735095"/>
        <a:ext cx="1581824" cy="460697"/>
      </dsp:txXfrm>
    </dsp:sp>
    <dsp:sp modelId="{10227CC9-E6CF-4B81-8D59-F4665D5B3E2C}">
      <dsp:nvSpPr>
        <dsp:cNvPr id="0" name=""/>
        <dsp:cNvSpPr/>
      </dsp:nvSpPr>
      <dsp:spPr>
        <a:xfrm>
          <a:off x="3497659" y="2659851"/>
          <a:ext cx="2262981" cy="1454938"/>
        </a:xfrm>
        <a:prstGeom prst="ellipse">
          <a:avLst/>
        </a:prstGeom>
        <a:gradFill rotWithShape="0">
          <a:gsLst>
            <a:gs pos="0">
              <a:schemeClr val="accent5">
                <a:hueOff val="3418171"/>
                <a:satOff val="-5036"/>
                <a:lumOff val="-14118"/>
                <a:alphaOff val="0"/>
                <a:shade val="51000"/>
                <a:satMod val="130000"/>
              </a:schemeClr>
            </a:gs>
            <a:gs pos="80000">
              <a:schemeClr val="accent5">
                <a:hueOff val="3418171"/>
                <a:satOff val="-5036"/>
                <a:lumOff val="-14118"/>
                <a:alphaOff val="0"/>
                <a:shade val="93000"/>
                <a:satMod val="130000"/>
              </a:schemeClr>
            </a:gs>
            <a:gs pos="100000">
              <a:schemeClr val="accent5">
                <a:hueOff val="3418171"/>
                <a:satOff val="-5036"/>
                <a:lumOff val="-1411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kern="1200" dirty="0" smtClean="0"/>
            <a:t>Adverse Reactions </a:t>
          </a:r>
        </a:p>
        <a:p>
          <a:pPr lvl="0" algn="ctr" defTabSz="577850">
            <a:lnSpc>
              <a:spcPct val="90000"/>
            </a:lnSpc>
            <a:spcBef>
              <a:spcPct val="0"/>
            </a:spcBef>
            <a:spcAft>
              <a:spcPct val="35000"/>
            </a:spcAft>
          </a:pPr>
          <a:r>
            <a:rPr lang="en-US" sz="1300" kern="1200" dirty="0" smtClean="0"/>
            <a:t>(AR)</a:t>
          </a:r>
          <a:endParaRPr lang="en-US" sz="1300" kern="1200" dirty="0"/>
        </a:p>
      </dsp:txBody>
      <dsp:txXfrm>
        <a:off x="3829065" y="3023586"/>
        <a:ext cx="1600169" cy="727469"/>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0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256003"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256004" name="Rectangle 4"/>
          <p:cNvSpPr>
            <a:spLocks noGrp="1" noChangeArrowheads="1"/>
          </p:cNvSpPr>
          <p:nvPr>
            <p:ph type="ftr" sz="quarter" idx="2"/>
          </p:nvPr>
        </p:nvSpPr>
        <p:spPr bwMode="auto">
          <a:xfrm>
            <a:off x="0" y="8831265"/>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256005" name="Rectangle 5"/>
          <p:cNvSpPr>
            <a:spLocks noGrp="1" noChangeArrowheads="1"/>
          </p:cNvSpPr>
          <p:nvPr>
            <p:ph type="sldNum" sz="quarter" idx="3"/>
          </p:nvPr>
        </p:nvSpPr>
        <p:spPr bwMode="auto">
          <a:xfrm>
            <a:off x="3886200" y="8831265"/>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8C8E985D-B917-4E25-A677-34E8E6F56AD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p:cNvSpPr>
          <p:nvPr>
            <p:ph type="sldImg"/>
          </p:nvPr>
        </p:nvSpPr>
        <p:spPr bwMode="auto">
          <a:xfrm>
            <a:off x="827088" y="703263"/>
            <a:ext cx="5207000" cy="3471862"/>
          </a:xfrm>
          <a:prstGeom prst="rect">
            <a:avLst/>
          </a:prstGeom>
          <a:solidFill>
            <a:srgbClr val="FFFFFF"/>
          </a:solidFill>
          <a:ln>
            <a:solidFill>
              <a:srgbClr val="000000"/>
            </a:solidFill>
            <a:miter lim="800000"/>
            <a:headEnd/>
            <a:tailEnd/>
          </a:ln>
        </p:spPr>
      </p:sp>
      <p:sp>
        <p:nvSpPr>
          <p:cNvPr id="20483" name="Rectangle 3"/>
          <p:cNvSpPr>
            <a:spLocks noGrp="1" noChangeArrowheads="1"/>
          </p:cNvSpPr>
          <p:nvPr>
            <p:ph type="body" idx="1"/>
          </p:nvPr>
        </p:nvSpPr>
        <p:spPr bwMode="auto">
          <a:xfrm>
            <a:off x="914400" y="4414838"/>
            <a:ext cx="5029200" cy="4183062"/>
          </a:xfrm>
          <a:prstGeom prst="rect">
            <a:avLst/>
          </a:prstGeom>
          <a:solidFill>
            <a:srgbClr val="FFFFFF"/>
          </a:solidFill>
          <a:ln>
            <a:solidFill>
              <a:srgbClr val="000000"/>
            </a:solidFill>
            <a:miter lim="800000"/>
            <a:headEnd/>
            <a:tailEnd/>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p:cNvSpPr>
          <p:nvPr>
            <p:ph type="sldImg"/>
          </p:nvPr>
        </p:nvSpPr>
        <p:spPr bwMode="auto">
          <a:xfrm>
            <a:off x="827088" y="703263"/>
            <a:ext cx="5207000" cy="3471862"/>
          </a:xfrm>
          <a:prstGeom prst="rect">
            <a:avLst/>
          </a:prstGeom>
          <a:solidFill>
            <a:srgbClr val="FFFFFF"/>
          </a:solidFill>
          <a:ln>
            <a:solidFill>
              <a:srgbClr val="000000"/>
            </a:solidFill>
            <a:miter lim="800000"/>
            <a:headEnd/>
            <a:tailEnd/>
          </a:ln>
        </p:spPr>
      </p:sp>
      <p:sp>
        <p:nvSpPr>
          <p:cNvPr id="25603" name="Rectangle 3"/>
          <p:cNvSpPr>
            <a:spLocks noGrp="1" noChangeArrowheads="1"/>
          </p:cNvSpPr>
          <p:nvPr>
            <p:ph type="body" idx="1"/>
          </p:nvPr>
        </p:nvSpPr>
        <p:spPr bwMode="auto">
          <a:xfrm>
            <a:off x="914400" y="4414838"/>
            <a:ext cx="5029200" cy="4183062"/>
          </a:xfrm>
          <a:prstGeom prst="rect">
            <a:avLst/>
          </a:prstGeom>
          <a:solidFill>
            <a:srgbClr val="FFFFFF"/>
          </a:solidFill>
          <a:ln>
            <a:solidFill>
              <a:srgbClr val="000000"/>
            </a:solidFill>
            <a:miter lim="800000"/>
            <a:headEnd/>
            <a:tailEnd/>
          </a:ln>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p:cNvSpPr>
          <p:nvPr>
            <p:ph type="sldImg"/>
          </p:nvPr>
        </p:nvSpPr>
        <p:spPr bwMode="auto">
          <a:xfrm>
            <a:off x="827088" y="703263"/>
            <a:ext cx="5207000" cy="3471862"/>
          </a:xfrm>
          <a:prstGeom prst="rect">
            <a:avLst/>
          </a:prstGeom>
          <a:solidFill>
            <a:srgbClr val="FFFFFF"/>
          </a:solidFill>
          <a:ln>
            <a:solidFill>
              <a:srgbClr val="000000"/>
            </a:solidFill>
            <a:miter lim="800000"/>
            <a:headEnd/>
            <a:tailEnd/>
          </a:ln>
        </p:spPr>
      </p:sp>
      <p:sp>
        <p:nvSpPr>
          <p:cNvPr id="27651" name="Rectangle 3"/>
          <p:cNvSpPr>
            <a:spLocks noGrp="1" noChangeArrowheads="1"/>
          </p:cNvSpPr>
          <p:nvPr>
            <p:ph type="body" idx="1"/>
          </p:nvPr>
        </p:nvSpPr>
        <p:spPr bwMode="auto">
          <a:xfrm>
            <a:off x="914400" y="4414838"/>
            <a:ext cx="5029200" cy="4183062"/>
          </a:xfrm>
          <a:prstGeom prst="rect">
            <a:avLst/>
          </a:prstGeom>
          <a:solidFill>
            <a:srgbClr val="FFFFFF"/>
          </a:solidFill>
          <a:ln>
            <a:solidFill>
              <a:srgbClr val="000000"/>
            </a:solidFill>
            <a:miter lim="800000"/>
            <a:headEnd/>
            <a:tailEnd/>
          </a:ln>
        </p:spPr>
        <p:txBody>
          <a:bodyPr/>
          <a:lstStyle/>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p:cNvSpPr>
          <p:nvPr>
            <p:ph type="sldImg"/>
          </p:nvPr>
        </p:nvSpPr>
        <p:spPr bwMode="auto">
          <a:xfrm>
            <a:off x="827088" y="703263"/>
            <a:ext cx="5207000" cy="3471862"/>
          </a:xfrm>
          <a:prstGeom prst="rect">
            <a:avLst/>
          </a:prstGeom>
          <a:solidFill>
            <a:srgbClr val="FFFFFF"/>
          </a:solidFill>
          <a:ln>
            <a:solidFill>
              <a:srgbClr val="000000"/>
            </a:solidFill>
            <a:miter lim="800000"/>
            <a:headEnd/>
            <a:tailEnd/>
          </a:ln>
        </p:spPr>
      </p:sp>
      <p:sp>
        <p:nvSpPr>
          <p:cNvPr id="30723" name="Rectangle 3"/>
          <p:cNvSpPr>
            <a:spLocks noGrp="1" noChangeArrowheads="1"/>
          </p:cNvSpPr>
          <p:nvPr>
            <p:ph type="body" idx="1"/>
          </p:nvPr>
        </p:nvSpPr>
        <p:spPr bwMode="auto">
          <a:xfrm>
            <a:off x="914400" y="4414838"/>
            <a:ext cx="5029200" cy="4183062"/>
          </a:xfrm>
          <a:prstGeom prst="rect">
            <a:avLst/>
          </a:prstGeom>
          <a:solidFill>
            <a:srgbClr val="FFFFFF"/>
          </a:solidFill>
          <a:ln>
            <a:solidFill>
              <a:srgbClr val="000000"/>
            </a:solidFill>
            <a:miter lim="800000"/>
            <a:headEnd/>
            <a:tailEnd/>
          </a:ln>
        </p:spPr>
        <p:txBody>
          <a:bodyPr/>
          <a:lstStyle/>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p:cNvSpPr>
          <p:nvPr>
            <p:ph type="sldImg"/>
          </p:nvPr>
        </p:nvSpPr>
        <p:spPr bwMode="auto">
          <a:xfrm>
            <a:off x="827088" y="703263"/>
            <a:ext cx="5207000" cy="3471862"/>
          </a:xfrm>
          <a:prstGeom prst="rect">
            <a:avLst/>
          </a:prstGeom>
          <a:solidFill>
            <a:srgbClr val="FFFFFF"/>
          </a:solidFill>
          <a:ln>
            <a:solidFill>
              <a:srgbClr val="000000"/>
            </a:solidFill>
            <a:miter lim="800000"/>
            <a:headEnd/>
            <a:tailEnd/>
          </a:ln>
        </p:spPr>
      </p:sp>
      <p:sp>
        <p:nvSpPr>
          <p:cNvPr id="29699" name="Rectangle 3"/>
          <p:cNvSpPr>
            <a:spLocks noGrp="1" noChangeArrowheads="1"/>
          </p:cNvSpPr>
          <p:nvPr>
            <p:ph type="body" idx="1"/>
          </p:nvPr>
        </p:nvSpPr>
        <p:spPr bwMode="auto">
          <a:xfrm>
            <a:off x="914400" y="4414838"/>
            <a:ext cx="5029200" cy="4183062"/>
          </a:xfrm>
          <a:prstGeom prst="rect">
            <a:avLst/>
          </a:prstGeom>
          <a:solidFill>
            <a:srgbClr val="FFFFFF"/>
          </a:solidFill>
          <a:ln>
            <a:solidFill>
              <a:srgbClr val="000000"/>
            </a:solidFill>
            <a:miter lim="800000"/>
            <a:headEnd/>
            <a:tailEnd/>
          </a:ln>
        </p:spPr>
        <p:txBody>
          <a:bodyP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2235" name="Rectangle 11"/>
          <p:cNvSpPr>
            <a:spLocks noGrp="1" noChangeArrowheads="1"/>
          </p:cNvSpPr>
          <p:nvPr>
            <p:ph type="ctrTitle" sz="quarter"/>
          </p:nvPr>
        </p:nvSpPr>
        <p:spPr>
          <a:xfrm>
            <a:off x="628650" y="885826"/>
            <a:ext cx="9258300" cy="1616075"/>
          </a:xfrm>
          <a:noFill/>
        </p:spPr>
        <p:txBody>
          <a:bodyPr lIns="91440"/>
          <a:lstStyle>
            <a:lvl1pPr algn="ctr">
              <a:defRPr sz="3600" b="1">
                <a:solidFill>
                  <a:schemeClr val="tx1"/>
                </a:solidFill>
              </a:defRPr>
            </a:lvl1pPr>
          </a:lstStyle>
          <a:p>
            <a:r>
              <a:rPr lang="en-US" smtClean="0"/>
              <a:t>Click to edit Master title style</a:t>
            </a:r>
            <a:endParaRPr lang="en-US"/>
          </a:p>
        </p:txBody>
      </p:sp>
      <p:sp>
        <p:nvSpPr>
          <p:cNvPr id="52236" name="Rectangle 12"/>
          <p:cNvSpPr>
            <a:spLocks noGrp="1" noChangeArrowheads="1"/>
          </p:cNvSpPr>
          <p:nvPr>
            <p:ph type="subTitle" sz="quarter" idx="1"/>
          </p:nvPr>
        </p:nvSpPr>
        <p:spPr>
          <a:xfrm>
            <a:off x="628650" y="3213100"/>
            <a:ext cx="9244013" cy="1752600"/>
          </a:xfrm>
        </p:spPr>
        <p:txBody>
          <a:bodyPr/>
          <a:lstStyle>
            <a:lvl1pPr marL="0" indent="0" algn="ctr">
              <a:buFont typeface="Wingdings" pitchFamily="2" charset="2"/>
              <a:buNone/>
              <a:defRPr sz="3600">
                <a:solidFill>
                  <a:schemeClr val="bg2"/>
                </a:solidFill>
              </a:defRPr>
            </a:lvl1pPr>
          </a:lstStyle>
          <a:p>
            <a:r>
              <a:rPr lang="en-US" smtClean="0"/>
              <a:t>Click to edit Master subtitle style</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15250" y="228601"/>
            <a:ext cx="2571750" cy="6124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8601"/>
            <a:ext cx="7543800" cy="6124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602" y="4406901"/>
            <a:ext cx="87439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12602" y="2906713"/>
            <a:ext cx="87439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4350" y="1827213"/>
            <a:ext cx="4543425"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29225" y="1827213"/>
            <a:ext cx="4543425"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4350" y="274638"/>
            <a:ext cx="92583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14350" y="1535113"/>
            <a:ext cx="454521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4350" y="2174875"/>
            <a:ext cx="454521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225654" y="1535113"/>
            <a:ext cx="454699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225654" y="2174875"/>
            <a:ext cx="454699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1" y="273050"/>
            <a:ext cx="3384352"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021931" y="273051"/>
            <a:ext cx="575071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14351" y="1435101"/>
            <a:ext cx="338435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6324" y="4800600"/>
            <a:ext cx="6172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016324" y="612775"/>
            <a:ext cx="6172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016324" y="5367338"/>
            <a:ext cx="6172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1213" name="Rectangle 13"/>
          <p:cNvSpPr>
            <a:spLocks noGrp="1" noRot="1" noChangeArrowheads="1"/>
          </p:cNvSpPr>
          <p:nvPr>
            <p:ph type="title"/>
          </p:nvPr>
        </p:nvSpPr>
        <p:spPr bwMode="auto">
          <a:xfrm>
            <a:off x="0" y="228601"/>
            <a:ext cx="10287000" cy="1147763"/>
          </a:xfrm>
          <a:prstGeom prst="rect">
            <a:avLst/>
          </a:prstGeom>
          <a:solidFill>
            <a:srgbClr val="EAEAEA"/>
          </a:solidFill>
          <a:ln w="9525">
            <a:noFill/>
            <a:miter lim="800000"/>
            <a:headEnd/>
            <a:tailEnd/>
          </a:ln>
          <a:effectLst/>
        </p:spPr>
        <p:txBody>
          <a:bodyPr vert="horz" wrap="square" lIns="457200" tIns="45720" rIns="91440" bIns="45720" numCol="1" anchor="ctr" anchorCtr="0" compatLnSpc="1">
            <a:prstTxWarp prst="textNoShape">
              <a:avLst/>
            </a:prstTxWarp>
          </a:bodyPr>
          <a:lstStyle/>
          <a:p>
            <a:pPr lvl="0"/>
            <a:r>
              <a:rPr lang="en-US" dirty="0" smtClean="0"/>
              <a:t>Click to edit Master title style</a:t>
            </a:r>
          </a:p>
        </p:txBody>
      </p:sp>
      <p:sp>
        <p:nvSpPr>
          <p:cNvPr id="51215" name="Rectangle 15"/>
          <p:cNvSpPr>
            <a:spLocks noGrp="1" noChangeArrowheads="1"/>
          </p:cNvSpPr>
          <p:nvPr>
            <p:ph type="body" idx="1"/>
          </p:nvPr>
        </p:nvSpPr>
        <p:spPr bwMode="auto">
          <a:xfrm>
            <a:off x="514350" y="1600200"/>
            <a:ext cx="9258300" cy="45259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1216" name="Rectangle 16"/>
          <p:cNvSpPr>
            <a:spLocks noChangeArrowheads="1"/>
          </p:cNvSpPr>
          <p:nvPr/>
        </p:nvSpPr>
        <p:spPr bwMode="auto">
          <a:xfrm>
            <a:off x="0" y="0"/>
            <a:ext cx="10287000" cy="228600"/>
          </a:xfrm>
          <a:prstGeom prst="rect">
            <a:avLst/>
          </a:prstGeom>
          <a:solidFill>
            <a:srgbClr val="A50021"/>
          </a:solidFill>
          <a:ln w="9525">
            <a:noFill/>
            <a:miter lim="800000"/>
            <a:headEnd/>
            <a:tailEnd/>
          </a:ln>
          <a:effectLst/>
        </p:spPr>
        <p:txBody>
          <a:bodyPr wrap="none" anchor="ctr"/>
          <a:lstStyle/>
          <a:p>
            <a:endParaRPr lang="en-US"/>
          </a:p>
        </p:txBody>
      </p:sp>
      <p:sp>
        <p:nvSpPr>
          <p:cNvPr id="51217" name="Text Box 17"/>
          <p:cNvSpPr txBox="1">
            <a:spLocks noChangeArrowheads="1"/>
          </p:cNvSpPr>
          <p:nvPr/>
        </p:nvSpPr>
        <p:spPr bwMode="auto">
          <a:xfrm>
            <a:off x="300036" y="6400800"/>
            <a:ext cx="9415463" cy="276999"/>
          </a:xfrm>
          <a:prstGeom prst="rect">
            <a:avLst/>
          </a:prstGeom>
          <a:noFill/>
          <a:ln w="9525">
            <a:noFill/>
            <a:miter lim="800000"/>
            <a:headEnd/>
            <a:tailEnd/>
          </a:ln>
          <a:effectLst/>
        </p:spPr>
        <p:txBody>
          <a:bodyPr wrap="square" lIns="0">
            <a:spAutoFit/>
          </a:bodyPr>
          <a:lstStyle/>
          <a:p>
            <a:pPr>
              <a:spcBef>
                <a:spcPct val="50000"/>
              </a:spcBef>
            </a:pPr>
            <a:r>
              <a:rPr lang="en-US" sz="1200" dirty="0" smtClean="0">
                <a:solidFill>
                  <a:srgbClr val="000000"/>
                </a:solidFill>
                <a:latin typeface="Futura Lt BT" pitchFamily="34" charset="0"/>
              </a:rPr>
              <a:t>National Cancer Institute (NCI)                                                                                                             March 28, 2011</a:t>
            </a:r>
            <a:endParaRPr lang="en-US" b="1" dirty="0">
              <a:solidFill>
                <a:srgbClr val="000000"/>
              </a:solidFill>
            </a:endParaRPr>
          </a:p>
        </p:txBody>
      </p:sp>
      <p:sp>
        <p:nvSpPr>
          <p:cNvPr id="51220" name="Line 20"/>
          <p:cNvSpPr>
            <a:spLocks noChangeShapeType="1"/>
          </p:cNvSpPr>
          <p:nvPr/>
        </p:nvSpPr>
        <p:spPr bwMode="auto">
          <a:xfrm>
            <a:off x="300038" y="6324600"/>
            <a:ext cx="9686925" cy="0"/>
          </a:xfrm>
          <a:prstGeom prst="line">
            <a:avLst/>
          </a:prstGeom>
          <a:noFill/>
          <a:ln w="12700">
            <a:solidFill>
              <a:srgbClr val="C80026"/>
            </a:solidFill>
            <a:round/>
            <a:headEnd/>
            <a:tailEnd/>
          </a:ln>
          <a:effectLst/>
        </p:spPr>
        <p:txBody>
          <a:bodyPr/>
          <a:lstStyle/>
          <a:p>
            <a:endParaRPr lang="en-US"/>
          </a:p>
        </p:txBody>
      </p:sp>
      <p:sp>
        <p:nvSpPr>
          <p:cNvPr id="51221" name="Text Box 21"/>
          <p:cNvSpPr txBox="1">
            <a:spLocks noChangeArrowheads="1"/>
          </p:cNvSpPr>
          <p:nvPr/>
        </p:nvSpPr>
        <p:spPr bwMode="auto">
          <a:xfrm>
            <a:off x="8436769" y="6399214"/>
            <a:ext cx="1530549" cy="274637"/>
          </a:xfrm>
          <a:prstGeom prst="rect">
            <a:avLst/>
          </a:prstGeom>
          <a:noFill/>
          <a:ln w="9525">
            <a:noFill/>
            <a:miter lim="800000"/>
            <a:headEnd/>
            <a:tailEnd/>
          </a:ln>
          <a:effectLst/>
        </p:spPr>
        <p:txBody>
          <a:bodyPr rIns="0">
            <a:spAutoFit/>
          </a:bodyPr>
          <a:lstStyle/>
          <a:p>
            <a:pPr algn="r">
              <a:spcBef>
                <a:spcPct val="50000"/>
              </a:spcBef>
            </a:pPr>
            <a:fld id="{2CC39452-5A9C-47A3-9927-67EC66A94B37}" type="slidenum">
              <a:rPr lang="en-US" sz="1200">
                <a:solidFill>
                  <a:srgbClr val="000000"/>
                </a:solidFill>
                <a:latin typeface="Futura Lt BT" pitchFamily="34" charset="0"/>
              </a:rPr>
              <a:pPr algn="r">
                <a:spcBef>
                  <a:spcPct val="50000"/>
                </a:spcBef>
              </a:pPr>
              <a:t>‹#›</a:t>
            </a:fld>
            <a:endParaRPr lang="en-US" sz="1200">
              <a:solidFill>
                <a:srgbClr val="000000"/>
              </a:solidFill>
              <a:latin typeface="Futura Lt BT" pitchFamily="34" charset="0"/>
            </a:endParaRPr>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iming>
    <p:tnLst>
      <p:par>
        <p:cTn id="1" dur="indefinite" restart="never" nodeType="tmRoot"/>
      </p:par>
    </p:tnLst>
  </p:timing>
  <p:txStyles>
    <p:titleStyle>
      <a:lvl1pPr algn="l" rtl="0" eaLnBrk="1" fontAlgn="base" hangingPunct="1">
        <a:spcBef>
          <a:spcPct val="0"/>
        </a:spcBef>
        <a:spcAft>
          <a:spcPct val="0"/>
        </a:spcAft>
        <a:defRPr sz="3200" b="1">
          <a:solidFill>
            <a:schemeClr val="bg2"/>
          </a:solidFill>
          <a:latin typeface="+mj-lt"/>
          <a:ea typeface="+mj-ea"/>
          <a:cs typeface="+mj-cs"/>
        </a:defRPr>
      </a:lvl1pPr>
      <a:lvl2pPr algn="l" rtl="0" eaLnBrk="1" fontAlgn="base" hangingPunct="1">
        <a:spcBef>
          <a:spcPct val="0"/>
        </a:spcBef>
        <a:spcAft>
          <a:spcPct val="0"/>
        </a:spcAft>
        <a:defRPr sz="4400">
          <a:solidFill>
            <a:schemeClr val="bg2"/>
          </a:solidFill>
          <a:latin typeface="Trebuchet MS" pitchFamily="34" charset="0"/>
        </a:defRPr>
      </a:lvl2pPr>
      <a:lvl3pPr algn="l" rtl="0" eaLnBrk="1" fontAlgn="base" hangingPunct="1">
        <a:spcBef>
          <a:spcPct val="0"/>
        </a:spcBef>
        <a:spcAft>
          <a:spcPct val="0"/>
        </a:spcAft>
        <a:defRPr sz="4400">
          <a:solidFill>
            <a:schemeClr val="bg2"/>
          </a:solidFill>
          <a:latin typeface="Trebuchet MS" pitchFamily="34" charset="0"/>
        </a:defRPr>
      </a:lvl3pPr>
      <a:lvl4pPr algn="l" rtl="0" eaLnBrk="1" fontAlgn="base" hangingPunct="1">
        <a:spcBef>
          <a:spcPct val="0"/>
        </a:spcBef>
        <a:spcAft>
          <a:spcPct val="0"/>
        </a:spcAft>
        <a:defRPr sz="4400">
          <a:solidFill>
            <a:schemeClr val="bg2"/>
          </a:solidFill>
          <a:latin typeface="Trebuchet MS" pitchFamily="34" charset="0"/>
        </a:defRPr>
      </a:lvl4pPr>
      <a:lvl5pPr algn="l" rtl="0" eaLnBrk="1" fontAlgn="base" hangingPunct="1">
        <a:spcBef>
          <a:spcPct val="0"/>
        </a:spcBef>
        <a:spcAft>
          <a:spcPct val="0"/>
        </a:spcAft>
        <a:defRPr sz="4400">
          <a:solidFill>
            <a:schemeClr val="bg2"/>
          </a:solidFill>
          <a:latin typeface="Trebuchet MS" pitchFamily="34" charset="0"/>
        </a:defRPr>
      </a:lvl5pPr>
      <a:lvl6pPr marL="457200" algn="l" rtl="0" eaLnBrk="1" fontAlgn="base" hangingPunct="1">
        <a:spcBef>
          <a:spcPct val="0"/>
        </a:spcBef>
        <a:spcAft>
          <a:spcPct val="0"/>
        </a:spcAft>
        <a:defRPr sz="4400">
          <a:solidFill>
            <a:schemeClr val="bg2"/>
          </a:solidFill>
          <a:latin typeface="Trebuchet MS" pitchFamily="34" charset="0"/>
        </a:defRPr>
      </a:lvl6pPr>
      <a:lvl7pPr marL="914400" algn="l" rtl="0" eaLnBrk="1" fontAlgn="base" hangingPunct="1">
        <a:spcBef>
          <a:spcPct val="0"/>
        </a:spcBef>
        <a:spcAft>
          <a:spcPct val="0"/>
        </a:spcAft>
        <a:defRPr sz="4400">
          <a:solidFill>
            <a:schemeClr val="bg2"/>
          </a:solidFill>
          <a:latin typeface="Trebuchet MS" pitchFamily="34" charset="0"/>
        </a:defRPr>
      </a:lvl7pPr>
      <a:lvl8pPr marL="1371600" algn="l" rtl="0" eaLnBrk="1" fontAlgn="base" hangingPunct="1">
        <a:spcBef>
          <a:spcPct val="0"/>
        </a:spcBef>
        <a:spcAft>
          <a:spcPct val="0"/>
        </a:spcAft>
        <a:defRPr sz="4400">
          <a:solidFill>
            <a:schemeClr val="bg2"/>
          </a:solidFill>
          <a:latin typeface="Trebuchet MS" pitchFamily="34" charset="0"/>
        </a:defRPr>
      </a:lvl8pPr>
      <a:lvl9pPr marL="1828800" algn="l" rtl="0" eaLnBrk="1" fontAlgn="base" hangingPunct="1">
        <a:spcBef>
          <a:spcPct val="0"/>
        </a:spcBef>
        <a:spcAft>
          <a:spcPct val="0"/>
        </a:spcAft>
        <a:defRPr sz="4400">
          <a:solidFill>
            <a:schemeClr val="bg2"/>
          </a:solidFill>
          <a:latin typeface="Trebuchet MS" pitchFamily="34" charset="0"/>
        </a:defRPr>
      </a:lvl9pPr>
    </p:titleStyle>
    <p:bodyStyle>
      <a:lvl1pPr marL="342900" indent="-342900" algn="l" rtl="0" eaLnBrk="1" fontAlgn="base" hangingPunct="1">
        <a:spcBef>
          <a:spcPct val="20000"/>
        </a:spcBef>
        <a:spcAft>
          <a:spcPct val="30000"/>
        </a:spcAft>
        <a:buClr>
          <a:srgbClr val="C80026"/>
        </a:buClr>
        <a:buFont typeface="Wingdings" pitchFamily="2" charset="2"/>
        <a:buChar char="§"/>
        <a:defRPr sz="2400">
          <a:solidFill>
            <a:srgbClr val="292929"/>
          </a:solidFill>
          <a:latin typeface="+mn-lt"/>
          <a:ea typeface="+mn-ea"/>
          <a:cs typeface="+mn-cs"/>
        </a:defRPr>
      </a:lvl1pPr>
      <a:lvl2pPr marL="742950" indent="-285750" algn="l" rtl="0" eaLnBrk="1" fontAlgn="base" hangingPunct="1">
        <a:spcBef>
          <a:spcPct val="20000"/>
        </a:spcBef>
        <a:spcAft>
          <a:spcPct val="30000"/>
        </a:spcAft>
        <a:buClr>
          <a:srgbClr val="C80026"/>
        </a:buClr>
        <a:buFont typeface="Wingdings" pitchFamily="2" charset="2"/>
        <a:buChar char="§"/>
        <a:defRPr sz="2000">
          <a:solidFill>
            <a:srgbClr val="292929"/>
          </a:solidFill>
          <a:latin typeface="+mn-lt"/>
        </a:defRPr>
      </a:lvl2pPr>
      <a:lvl3pPr marL="1143000" indent="-228600" algn="l" rtl="0" eaLnBrk="1" fontAlgn="base" hangingPunct="1">
        <a:spcBef>
          <a:spcPct val="20000"/>
        </a:spcBef>
        <a:spcAft>
          <a:spcPct val="30000"/>
        </a:spcAft>
        <a:buClr>
          <a:srgbClr val="C80026"/>
        </a:buClr>
        <a:buFont typeface="Wingdings" pitchFamily="2" charset="2"/>
        <a:buChar char="§"/>
        <a:defRPr sz="2000">
          <a:solidFill>
            <a:srgbClr val="292929"/>
          </a:solidFill>
          <a:latin typeface="+mn-lt"/>
        </a:defRPr>
      </a:lvl3pPr>
      <a:lvl4pPr marL="1600200" indent="-228600" algn="l" rtl="0" eaLnBrk="1" fontAlgn="base" hangingPunct="1">
        <a:spcBef>
          <a:spcPct val="20000"/>
        </a:spcBef>
        <a:spcAft>
          <a:spcPct val="30000"/>
        </a:spcAft>
        <a:buClr>
          <a:srgbClr val="C80026"/>
        </a:buClr>
        <a:buFont typeface="Wingdings" pitchFamily="2" charset="2"/>
        <a:buChar char="§"/>
        <a:defRPr sz="2000">
          <a:solidFill>
            <a:srgbClr val="292929"/>
          </a:solidFill>
          <a:latin typeface="+mn-lt"/>
        </a:defRPr>
      </a:lvl4pPr>
      <a:lvl5pPr marL="2057400" indent="-228600" algn="l" rtl="0" eaLnBrk="1" fontAlgn="base" hangingPunct="1">
        <a:spcBef>
          <a:spcPct val="20000"/>
        </a:spcBef>
        <a:spcAft>
          <a:spcPct val="30000"/>
        </a:spcAft>
        <a:buClr>
          <a:srgbClr val="C80026"/>
        </a:buClr>
        <a:buFont typeface="Wingdings" pitchFamily="2" charset="2"/>
        <a:buChar char="§"/>
        <a:defRPr sz="2000">
          <a:solidFill>
            <a:srgbClr val="292929"/>
          </a:solidFill>
          <a:latin typeface="+mn-lt"/>
        </a:defRPr>
      </a:lvl5pPr>
      <a:lvl6pPr marL="2514600" indent="-228600" algn="l" rtl="0" eaLnBrk="1" fontAlgn="base" hangingPunct="1">
        <a:spcBef>
          <a:spcPct val="20000"/>
        </a:spcBef>
        <a:spcAft>
          <a:spcPct val="30000"/>
        </a:spcAft>
        <a:buClr>
          <a:srgbClr val="C80026"/>
        </a:buClr>
        <a:buFont typeface="Wingdings" pitchFamily="2" charset="2"/>
        <a:buChar char="§"/>
        <a:defRPr sz="2000">
          <a:solidFill>
            <a:srgbClr val="292929"/>
          </a:solidFill>
          <a:latin typeface="+mn-lt"/>
        </a:defRPr>
      </a:lvl6pPr>
      <a:lvl7pPr marL="2971800" indent="-228600" algn="l" rtl="0" eaLnBrk="1" fontAlgn="base" hangingPunct="1">
        <a:spcBef>
          <a:spcPct val="20000"/>
        </a:spcBef>
        <a:spcAft>
          <a:spcPct val="30000"/>
        </a:spcAft>
        <a:buClr>
          <a:srgbClr val="C80026"/>
        </a:buClr>
        <a:buFont typeface="Wingdings" pitchFamily="2" charset="2"/>
        <a:buChar char="§"/>
        <a:defRPr sz="2000">
          <a:solidFill>
            <a:srgbClr val="292929"/>
          </a:solidFill>
          <a:latin typeface="+mn-lt"/>
        </a:defRPr>
      </a:lvl7pPr>
      <a:lvl8pPr marL="3429000" indent="-228600" algn="l" rtl="0" eaLnBrk="1" fontAlgn="base" hangingPunct="1">
        <a:spcBef>
          <a:spcPct val="20000"/>
        </a:spcBef>
        <a:spcAft>
          <a:spcPct val="30000"/>
        </a:spcAft>
        <a:buClr>
          <a:srgbClr val="C80026"/>
        </a:buClr>
        <a:buFont typeface="Wingdings" pitchFamily="2" charset="2"/>
        <a:buChar char="§"/>
        <a:defRPr sz="2000">
          <a:solidFill>
            <a:srgbClr val="292929"/>
          </a:solidFill>
          <a:latin typeface="+mn-lt"/>
        </a:defRPr>
      </a:lvl8pPr>
      <a:lvl9pPr marL="3886200" indent="-228600" algn="l" rtl="0" eaLnBrk="1" fontAlgn="base" hangingPunct="1">
        <a:spcBef>
          <a:spcPct val="20000"/>
        </a:spcBef>
        <a:spcAft>
          <a:spcPct val="30000"/>
        </a:spcAft>
        <a:buClr>
          <a:srgbClr val="C80026"/>
        </a:buClr>
        <a:buFont typeface="Wingdings" pitchFamily="2" charset="2"/>
        <a:buChar char="§"/>
        <a:defRPr sz="2000">
          <a:solidFill>
            <a:srgbClr val="29292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asadeij@mail.nih.gov" TargetMode="External"/><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hyperlink" Target="http://www.fda.gov/downloads/Drugs/GuidanceComplianceRegulatoryInformation/Guidances/UCM227351.pdf" TargetMode="External"/><Relationship Id="rId2" Type="http://schemas.openxmlformats.org/officeDocument/2006/relationships/hyperlink" Target="http://frwebgate.access.gpo.gov/cgi-bin/getdoc.cgi?dbname=2010_register&amp;docid=fr29se10-3.pdf" TargetMode="Externa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3" Type="http://schemas.openxmlformats.org/officeDocument/2006/relationships/hyperlink" Target="mailto:adeersmd@tech-res.com" TargetMode="External"/><Relationship Id="rId2" Type="http://schemas.openxmlformats.org/officeDocument/2006/relationships/hyperlink" Target="mailto:ncictephelp@ctep.nci.nih.gov"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
          <p:cNvSpPr>
            <a:spLocks noChangeArrowheads="1"/>
          </p:cNvSpPr>
          <p:nvPr/>
        </p:nvSpPr>
        <p:spPr bwMode="auto">
          <a:xfrm>
            <a:off x="0" y="1828800"/>
            <a:ext cx="10287000" cy="914400"/>
          </a:xfrm>
          <a:prstGeom prst="rect">
            <a:avLst/>
          </a:prstGeom>
          <a:solidFill>
            <a:srgbClr val="EAEAEA"/>
          </a:solidFill>
          <a:ln w="9525">
            <a:noFill/>
            <a:miter lim="800000"/>
            <a:headEnd/>
            <a:tailEnd/>
          </a:ln>
          <a:effectLst/>
        </p:spPr>
        <p:txBody>
          <a:bodyPr wrap="none" anchor="ctr"/>
          <a:lstStyle/>
          <a:p>
            <a:endParaRPr lang="en-US" dirty="0"/>
          </a:p>
        </p:txBody>
      </p:sp>
      <p:sp>
        <p:nvSpPr>
          <p:cNvPr id="10" name="Rectangle 11"/>
          <p:cNvSpPr>
            <a:spLocks noChangeArrowheads="1"/>
          </p:cNvSpPr>
          <p:nvPr/>
        </p:nvSpPr>
        <p:spPr bwMode="auto">
          <a:xfrm>
            <a:off x="0" y="0"/>
            <a:ext cx="10287000" cy="2019300"/>
          </a:xfrm>
          <a:prstGeom prst="rect">
            <a:avLst/>
          </a:prstGeom>
          <a:solidFill>
            <a:srgbClr val="A50021"/>
          </a:solidFill>
          <a:ln w="9525">
            <a:noFill/>
            <a:miter lim="800000"/>
            <a:headEnd/>
            <a:tailEnd/>
          </a:ln>
          <a:effectLst/>
        </p:spPr>
        <p:txBody>
          <a:bodyPr wrap="none" anchor="ctr"/>
          <a:lstStyle/>
          <a:p>
            <a:endParaRPr lang="en-US" dirty="0"/>
          </a:p>
        </p:txBody>
      </p:sp>
      <p:sp>
        <p:nvSpPr>
          <p:cNvPr id="2050" name="Rectangle 2"/>
          <p:cNvSpPr>
            <a:spLocks noGrp="1" noChangeArrowheads="1"/>
          </p:cNvSpPr>
          <p:nvPr>
            <p:ph type="ctrTitle" sz="quarter"/>
          </p:nvPr>
        </p:nvSpPr>
        <p:spPr>
          <a:xfrm>
            <a:off x="523875" y="3200400"/>
            <a:ext cx="9258300" cy="1616075"/>
          </a:xfrm>
        </p:spPr>
        <p:txBody>
          <a:bodyPr/>
          <a:lstStyle/>
          <a:p>
            <a:r>
              <a:rPr lang="en-US" dirty="0" smtClean="0">
                <a:solidFill>
                  <a:schemeClr val="accent4">
                    <a:lumMod val="10000"/>
                  </a:schemeClr>
                </a:solidFill>
              </a:rPr>
              <a:t>FDA Final Rule &amp; Revised NCI Guidelines for Expedited Reporting of Adverse Events</a:t>
            </a:r>
          </a:p>
        </p:txBody>
      </p:sp>
      <p:sp>
        <p:nvSpPr>
          <p:cNvPr id="2051" name="Text Box 3"/>
          <p:cNvSpPr txBox="1">
            <a:spLocks noChangeArrowheads="1"/>
          </p:cNvSpPr>
          <p:nvPr/>
        </p:nvSpPr>
        <p:spPr bwMode="auto">
          <a:xfrm>
            <a:off x="5372100" y="5102352"/>
            <a:ext cx="4724400" cy="1631216"/>
          </a:xfrm>
          <a:prstGeom prst="rect">
            <a:avLst/>
          </a:prstGeom>
          <a:noFill/>
          <a:ln w="12700">
            <a:noFill/>
            <a:miter lim="800000"/>
            <a:headEnd type="none" w="sm" len="sm"/>
            <a:tailEnd type="none" w="sm" len="sm"/>
          </a:ln>
        </p:spPr>
        <p:txBody>
          <a:bodyPr wrap="square">
            <a:spAutoFit/>
          </a:bodyPr>
          <a:lstStyle/>
          <a:p>
            <a:pPr algn="ctr"/>
            <a:r>
              <a:rPr lang="en-US" sz="2000" dirty="0" smtClean="0">
                <a:solidFill>
                  <a:srgbClr val="960000"/>
                </a:solidFill>
                <a:latin typeface="+mn-lt"/>
              </a:rPr>
              <a:t>S. Percy Ivy, MD</a:t>
            </a:r>
          </a:p>
          <a:p>
            <a:pPr algn="ctr"/>
            <a:r>
              <a:rPr lang="en-US" sz="2000" dirty="0" smtClean="0">
                <a:solidFill>
                  <a:srgbClr val="960000"/>
                </a:solidFill>
                <a:latin typeface="+mn-lt"/>
              </a:rPr>
              <a:t>Associate Chief, Senior Investigator</a:t>
            </a:r>
          </a:p>
          <a:p>
            <a:pPr algn="ctr"/>
            <a:r>
              <a:rPr lang="en-US" sz="2000" b="0" dirty="0" smtClean="0">
                <a:solidFill>
                  <a:srgbClr val="960000"/>
                </a:solidFill>
                <a:latin typeface="+mn-lt"/>
              </a:rPr>
              <a:t>Investigational Drug Branch, National Cancer Institute</a:t>
            </a:r>
          </a:p>
          <a:p>
            <a:pPr algn="ctr"/>
            <a:r>
              <a:rPr lang="en-US" sz="2000" b="0" dirty="0" smtClean="0">
                <a:solidFill>
                  <a:srgbClr val="960000"/>
                </a:solidFill>
                <a:latin typeface="+mn-lt"/>
              </a:rPr>
              <a:t>ivyp@ctep.nci.nih.gov</a:t>
            </a:r>
            <a:endParaRPr lang="en-US" sz="2000" b="0" dirty="0">
              <a:solidFill>
                <a:srgbClr val="960000"/>
              </a:solidFill>
              <a:latin typeface="+mn-lt"/>
            </a:endParaRPr>
          </a:p>
        </p:txBody>
      </p:sp>
      <p:sp>
        <p:nvSpPr>
          <p:cNvPr id="11" name="Rectangle 6"/>
          <p:cNvSpPr txBox="1">
            <a:spLocks noChangeArrowheads="1"/>
          </p:cNvSpPr>
          <p:nvPr/>
        </p:nvSpPr>
        <p:spPr bwMode="auto">
          <a:xfrm>
            <a:off x="1038225" y="1330325"/>
            <a:ext cx="8229600" cy="20732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lgn="ctr" eaLnBrk="1" hangingPunct="1">
              <a:lnSpc>
                <a:spcPct val="150000"/>
              </a:lnSpc>
              <a:spcAft>
                <a:spcPct val="110000"/>
              </a:spcAft>
              <a:defRPr/>
            </a:pPr>
            <a:r>
              <a:rPr kumimoji="0" lang="en-US" sz="3200" b="1" i="0" u="none" strike="noStrike" kern="0" cap="none" spc="0" normalizeH="0" baseline="0" noProof="0" dirty="0" smtClean="0">
                <a:ln>
                  <a:noFill/>
                </a:ln>
                <a:solidFill>
                  <a:schemeClr val="tx1"/>
                </a:solidFill>
                <a:effectLst/>
                <a:uLnTx/>
                <a:uFillTx/>
                <a:latin typeface="+mj-lt"/>
                <a:ea typeface="+mj-ea"/>
                <a:cs typeface="+mj-cs"/>
              </a:rPr>
              <a:t>       </a:t>
            </a:r>
            <a:r>
              <a:rPr kumimoji="0" lang="en-US" sz="2400" b="0" i="0" u="none" strike="noStrike" kern="0" cap="none" spc="0" normalizeH="0" baseline="0" noProof="0" dirty="0" smtClean="0">
                <a:ln>
                  <a:noFill/>
                </a:ln>
                <a:solidFill>
                  <a:schemeClr val="tx1"/>
                </a:solidFill>
                <a:effectLst/>
                <a:uLnTx/>
                <a:uFillTx/>
                <a:latin typeface="+mj-lt"/>
                <a:ea typeface="+mj-ea"/>
                <a:cs typeface="+mj-cs"/>
              </a:rPr>
              <a:t>National Cancer Institute</a:t>
            </a:r>
            <a:r>
              <a:rPr kumimoji="0" lang="en-US" sz="3200" b="1" i="0" u="none" strike="noStrike" kern="0" cap="none" spc="0" normalizeH="0" baseline="0" noProof="0" dirty="0" smtClean="0">
                <a:ln>
                  <a:noFill/>
                </a:ln>
                <a:solidFill>
                  <a:schemeClr val="tx1"/>
                </a:solidFill>
                <a:effectLst/>
                <a:uLnTx/>
                <a:uFillTx/>
                <a:latin typeface="+mj-lt"/>
                <a:ea typeface="+mj-ea"/>
                <a:cs typeface="+mj-cs"/>
              </a:rPr>
              <a:t> </a:t>
            </a:r>
            <a:br>
              <a:rPr kumimoji="0" lang="en-US" sz="3200" b="1" i="0" u="none" strike="noStrike" kern="0" cap="none" spc="0" normalizeH="0" baseline="0" noProof="0" dirty="0" smtClean="0">
                <a:ln>
                  <a:noFill/>
                </a:ln>
                <a:solidFill>
                  <a:schemeClr val="tx1"/>
                </a:solidFill>
                <a:effectLst/>
                <a:uLnTx/>
                <a:uFillTx/>
                <a:latin typeface="+mj-lt"/>
                <a:ea typeface="+mj-ea"/>
                <a:cs typeface="+mj-cs"/>
              </a:rPr>
            </a:br>
            <a:r>
              <a:rPr lang="en-US" sz="3200" kern="0" smtClean="0"/>
              <a:t> National Cancer Institute</a:t>
            </a:r>
            <a:r>
              <a:rPr kumimoji="0" lang="en-US" sz="3200" b="1" i="0" u="none" strike="noStrike" kern="0" cap="none" spc="0" normalizeH="0" baseline="0" noProof="0" smtClean="0">
                <a:ln>
                  <a:noFill/>
                </a:ln>
                <a:solidFill>
                  <a:schemeClr val="tx1"/>
                </a:solidFill>
                <a:effectLst/>
                <a:uLnTx/>
                <a:uFillTx/>
                <a:latin typeface="+mj-lt"/>
                <a:ea typeface="+mj-ea"/>
                <a:cs typeface="+mj-cs"/>
              </a:rPr>
              <a:t> </a:t>
            </a:r>
            <a:r>
              <a:rPr kumimoji="0" lang="en-US" sz="3200" b="0" i="0" u="none" strike="noStrike" kern="0" cap="none" spc="0" normalizeH="0" baseline="0" noProof="0" dirty="0" smtClean="0">
                <a:ln>
                  <a:noFill/>
                </a:ln>
                <a:solidFill>
                  <a:schemeClr val="tx1"/>
                </a:solidFill>
                <a:effectLst/>
                <a:uLnTx/>
                <a:uFillTx/>
                <a:latin typeface="+mj-lt"/>
                <a:ea typeface="+mj-ea"/>
                <a:cs typeface="+mj-cs"/>
              </a:rPr>
              <a:t/>
            </a:r>
            <a:br>
              <a:rPr kumimoji="0" lang="en-US" sz="3200" b="0" i="0" u="none" strike="noStrike" kern="0" cap="none" spc="0" normalizeH="0" baseline="0" noProof="0" dirty="0" smtClean="0">
                <a:ln>
                  <a:noFill/>
                </a:ln>
                <a:solidFill>
                  <a:schemeClr val="tx1"/>
                </a:solidFill>
                <a:effectLst/>
                <a:uLnTx/>
                <a:uFillTx/>
                <a:latin typeface="+mj-lt"/>
                <a:ea typeface="+mj-ea"/>
                <a:cs typeface="+mj-cs"/>
              </a:rPr>
            </a:br>
            <a:r>
              <a:rPr kumimoji="0" lang="en-US" sz="2000" b="0" i="0" u="none" strike="noStrike" kern="0" cap="none" spc="0" normalizeH="0" baseline="0" noProof="0" dirty="0" smtClean="0">
                <a:ln>
                  <a:noFill/>
                </a:ln>
                <a:solidFill>
                  <a:srgbClr val="A50021"/>
                </a:solidFill>
                <a:effectLst/>
                <a:uLnTx/>
                <a:uFillTx/>
                <a:latin typeface="+mj-lt"/>
                <a:ea typeface="+mj-ea"/>
                <a:cs typeface="+mj-cs"/>
              </a:rPr>
              <a:t>presents:</a:t>
            </a:r>
            <a:br>
              <a:rPr kumimoji="0" lang="en-US" sz="2000" b="0" i="0" u="none" strike="noStrike" kern="0" cap="none" spc="0" normalizeH="0" baseline="0" noProof="0" dirty="0" smtClean="0">
                <a:ln>
                  <a:noFill/>
                </a:ln>
                <a:solidFill>
                  <a:srgbClr val="A50021"/>
                </a:solidFill>
                <a:effectLst/>
                <a:uLnTx/>
                <a:uFillTx/>
                <a:latin typeface="+mj-lt"/>
                <a:ea typeface="+mj-ea"/>
                <a:cs typeface="+mj-cs"/>
              </a:rPr>
            </a:br>
            <a:endParaRPr kumimoji="0" lang="en-US" sz="2000" b="0" i="0" u="none" strike="noStrike" kern="0" cap="none" spc="0" normalizeH="0" baseline="0" noProof="0" dirty="0">
              <a:ln>
                <a:noFill/>
              </a:ln>
              <a:solidFill>
                <a:srgbClr val="A50021"/>
              </a:solidFill>
              <a:effectLst/>
              <a:uLnTx/>
              <a:uFillTx/>
              <a:latin typeface="+mj-lt"/>
              <a:ea typeface="+mj-ea"/>
              <a:cs typeface="+mj-cs"/>
            </a:endParaRPr>
          </a:p>
        </p:txBody>
      </p:sp>
      <p:pic>
        <p:nvPicPr>
          <p:cNvPr id="12" name="Picture 9" descr="National Cancer Institute logo"/>
          <p:cNvPicPr>
            <a:picLocks noChangeAspect="1" noChangeArrowheads="1"/>
          </p:cNvPicPr>
          <p:nvPr/>
        </p:nvPicPr>
        <p:blipFill>
          <a:blip r:embed="rId2" cstate="print"/>
          <a:srcRect/>
          <a:stretch>
            <a:fillRect/>
          </a:stretch>
        </p:blipFill>
        <p:spPr bwMode="auto">
          <a:xfrm>
            <a:off x="2911475" y="1365250"/>
            <a:ext cx="860425" cy="533400"/>
          </a:xfrm>
          <a:prstGeom prst="rect">
            <a:avLst/>
          </a:prstGeom>
          <a:noFill/>
        </p:spPr>
      </p:pic>
      <p:sp>
        <p:nvSpPr>
          <p:cNvPr id="8" name="Text Box 3"/>
          <p:cNvSpPr txBox="1">
            <a:spLocks noChangeArrowheads="1"/>
          </p:cNvSpPr>
          <p:nvPr/>
        </p:nvSpPr>
        <p:spPr bwMode="auto">
          <a:xfrm>
            <a:off x="190500" y="5105400"/>
            <a:ext cx="4267200" cy="1631216"/>
          </a:xfrm>
          <a:prstGeom prst="rect">
            <a:avLst/>
          </a:prstGeom>
          <a:noFill/>
          <a:ln w="12700">
            <a:noFill/>
            <a:miter lim="800000"/>
            <a:headEnd type="none" w="sm" len="sm"/>
            <a:tailEnd type="none" w="sm" len="sm"/>
          </a:ln>
        </p:spPr>
        <p:txBody>
          <a:bodyPr wrap="square">
            <a:spAutoFit/>
          </a:bodyPr>
          <a:lstStyle/>
          <a:p>
            <a:pPr algn="ctr"/>
            <a:r>
              <a:rPr lang="en-US" sz="2000" dirty="0" smtClean="0">
                <a:solidFill>
                  <a:srgbClr val="960000"/>
                </a:solidFill>
                <a:latin typeface="+mn-lt"/>
              </a:rPr>
              <a:t>Jan Casadei, PhD</a:t>
            </a:r>
          </a:p>
          <a:p>
            <a:pPr algn="ctr"/>
            <a:r>
              <a:rPr lang="en-US" sz="2000" dirty="0" smtClean="0">
                <a:solidFill>
                  <a:srgbClr val="960000"/>
                </a:solidFill>
                <a:latin typeface="+mn-lt"/>
              </a:rPr>
              <a:t>Chief</a:t>
            </a:r>
          </a:p>
          <a:p>
            <a:pPr algn="ctr"/>
            <a:r>
              <a:rPr lang="en-US" sz="2000" b="0" dirty="0" smtClean="0">
                <a:solidFill>
                  <a:srgbClr val="960000"/>
                </a:solidFill>
                <a:latin typeface="+mn-lt"/>
              </a:rPr>
              <a:t>Regulatory Affairs Branch, National Cancer Institute</a:t>
            </a:r>
          </a:p>
          <a:p>
            <a:pPr algn="ctr"/>
            <a:r>
              <a:rPr lang="en-US" sz="2000" b="0" dirty="0" smtClean="0">
                <a:solidFill>
                  <a:srgbClr val="960000"/>
                </a:solidFill>
                <a:latin typeface="+mn-lt"/>
              </a:rPr>
              <a:t>casadeij@mail.nih.gov</a:t>
            </a:r>
            <a:endParaRPr lang="en-US" sz="2000" dirty="0" smtClean="0">
              <a:solidFill>
                <a:srgbClr val="0000FF"/>
              </a:solidFill>
              <a:hlinkClick r:id="rId3"/>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z="4000" dirty="0" smtClean="0">
                <a:solidFill>
                  <a:srgbClr val="C00000"/>
                </a:solidFill>
                <a:latin typeface="Trebuchet MS" pitchFamily="34" charset="0"/>
              </a:rPr>
              <a:t>Definition of </a:t>
            </a:r>
            <a:r>
              <a:rPr lang="en-US" sz="4000" u="sng" dirty="0" smtClean="0">
                <a:solidFill>
                  <a:srgbClr val="C00000"/>
                </a:solidFill>
                <a:latin typeface="Trebuchet MS" pitchFamily="34" charset="0"/>
              </a:rPr>
              <a:t>Unexpected</a:t>
            </a:r>
            <a:r>
              <a:rPr lang="en-US" sz="4000" dirty="0" smtClean="0">
                <a:solidFill>
                  <a:srgbClr val="C00000"/>
                </a:solidFill>
                <a:latin typeface="Trebuchet MS" pitchFamily="34" charset="0"/>
              </a:rPr>
              <a:t> Adverse Event</a:t>
            </a:r>
            <a:endParaRPr lang="en-US" sz="4000" dirty="0"/>
          </a:p>
        </p:txBody>
      </p:sp>
      <p:sp>
        <p:nvSpPr>
          <p:cNvPr id="4" name="Rectangle 3"/>
          <p:cNvSpPr txBox="1">
            <a:spLocks noChangeArrowheads="1"/>
          </p:cNvSpPr>
          <p:nvPr/>
        </p:nvSpPr>
        <p:spPr bwMode="auto">
          <a:xfrm>
            <a:off x="419100" y="1676400"/>
            <a:ext cx="92583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30000"/>
              </a:spcAft>
              <a:buClr>
                <a:srgbClr val="C80026"/>
              </a:buClr>
              <a:buSzTx/>
              <a:buFont typeface="Wingdings" pitchFamily="2" charset="2"/>
              <a:buChar char="§"/>
              <a:tabLst/>
              <a:defRPr/>
            </a:pPr>
            <a:r>
              <a:rPr kumimoji="0" lang="en-US" sz="2400" b="0" i="0" u="none" strike="noStrike" kern="0" cap="none" spc="0" normalizeH="0" baseline="0" noProof="0" dirty="0" smtClean="0">
                <a:ln>
                  <a:noFill/>
                </a:ln>
                <a:solidFill>
                  <a:srgbClr val="292929"/>
                </a:solidFill>
                <a:effectLst/>
                <a:uLnTx/>
                <a:uFillTx/>
                <a:latin typeface="+mn-lt"/>
                <a:ea typeface="+mn-ea"/>
                <a:cs typeface="+mn-cs"/>
              </a:rPr>
              <a:t>Not listed in the Investigator’s Brochure (IB)</a:t>
            </a:r>
            <a:r>
              <a:rPr kumimoji="0" lang="en-US" sz="2400" b="0" i="0" u="none" strike="noStrike" kern="0" cap="none" spc="0" normalizeH="0" noProof="0" dirty="0" smtClean="0">
                <a:ln>
                  <a:noFill/>
                </a:ln>
                <a:solidFill>
                  <a:srgbClr val="292929"/>
                </a:solidFill>
                <a:effectLst/>
                <a:uLnTx/>
                <a:uFillTx/>
                <a:latin typeface="+mn-lt"/>
                <a:ea typeface="+mn-ea"/>
                <a:cs typeface="+mn-cs"/>
              </a:rPr>
              <a:t> </a:t>
            </a:r>
            <a:r>
              <a:rPr kumimoji="0" lang="en-US" sz="2400" b="0" i="0" u="none" strike="noStrike" kern="0" cap="none" spc="0" normalizeH="0" baseline="0" noProof="0" dirty="0" smtClean="0">
                <a:ln>
                  <a:noFill/>
                </a:ln>
                <a:solidFill>
                  <a:srgbClr val="292929"/>
                </a:solidFill>
                <a:effectLst/>
                <a:uLnTx/>
                <a:uFillTx/>
                <a:latin typeface="+mn-lt"/>
                <a:ea typeface="+mn-ea"/>
                <a:cs typeface="+mn-cs"/>
              </a:rPr>
              <a:t>at the specificity or severity observed</a:t>
            </a:r>
          </a:p>
          <a:p>
            <a:pPr marL="342900" marR="0" lvl="0" indent="-342900" algn="l" defTabSz="914400" rtl="0" eaLnBrk="1" fontAlgn="base" latinLnBrk="0" hangingPunct="1">
              <a:lnSpc>
                <a:spcPct val="100000"/>
              </a:lnSpc>
              <a:spcBef>
                <a:spcPct val="20000"/>
              </a:spcBef>
              <a:spcAft>
                <a:spcPct val="30000"/>
              </a:spcAft>
              <a:buClr>
                <a:srgbClr val="C80026"/>
              </a:buClr>
              <a:buSzTx/>
              <a:buFont typeface="Wingdings" pitchFamily="2" charset="2"/>
              <a:buChar char="§"/>
              <a:tabLst/>
              <a:defRPr/>
            </a:pPr>
            <a:r>
              <a:rPr kumimoji="0" lang="en-US" sz="2400" b="0" i="0" u="none" strike="noStrike" kern="0" cap="none" spc="0" normalizeH="0" baseline="0" noProof="0" dirty="0" smtClean="0">
                <a:ln>
                  <a:noFill/>
                </a:ln>
                <a:solidFill>
                  <a:srgbClr val="292929"/>
                </a:solidFill>
                <a:effectLst/>
                <a:uLnTx/>
                <a:uFillTx/>
                <a:latin typeface="+mn-lt"/>
                <a:ea typeface="+mn-ea"/>
                <a:cs typeface="+mn-cs"/>
              </a:rPr>
              <a:t>Mentioned in the IB as occurring with a class of drugs or as anticipated from the pharmacological properties of the drug, but not mentioned as occurring with the particular drug under investigation</a:t>
            </a:r>
          </a:p>
          <a:p>
            <a:pPr marL="342900" marR="0" lvl="0" indent="-342900" algn="l" defTabSz="914400" rtl="0" eaLnBrk="1" fontAlgn="base" latinLnBrk="0" hangingPunct="1">
              <a:lnSpc>
                <a:spcPct val="100000"/>
              </a:lnSpc>
              <a:spcBef>
                <a:spcPct val="20000"/>
              </a:spcBef>
              <a:spcAft>
                <a:spcPct val="30000"/>
              </a:spcAft>
              <a:buClr>
                <a:srgbClr val="C80026"/>
              </a:buClr>
              <a:buSzTx/>
              <a:buFont typeface="Wingdings" pitchFamily="2" charset="2"/>
              <a:buChar char="§"/>
              <a:tabLst/>
              <a:defRPr/>
            </a:pPr>
            <a:r>
              <a:rPr lang="en-US" sz="2400" b="0" kern="0" dirty="0" smtClean="0">
                <a:solidFill>
                  <a:srgbClr val="292929"/>
                </a:solidFill>
                <a:latin typeface="+mn-lt"/>
              </a:rPr>
              <a:t>If an IB is not required or available, the sponsor should refer to the risk information in the IND</a:t>
            </a:r>
          </a:p>
          <a:p>
            <a:pPr marL="342900" marR="0" lvl="0" indent="-342900" algn="l" defTabSz="914400" rtl="0" eaLnBrk="1" fontAlgn="base" latinLnBrk="0" hangingPunct="1">
              <a:lnSpc>
                <a:spcPct val="100000"/>
              </a:lnSpc>
              <a:spcBef>
                <a:spcPct val="20000"/>
              </a:spcBef>
              <a:spcAft>
                <a:spcPct val="30000"/>
              </a:spcAft>
              <a:buClr>
                <a:srgbClr val="C80026"/>
              </a:buClr>
              <a:buSzTx/>
              <a:buFont typeface="Wingdings" pitchFamily="2" charset="2"/>
              <a:buChar char="§"/>
              <a:tabLst/>
              <a:defRPr/>
            </a:pPr>
            <a:r>
              <a:rPr kumimoji="0" lang="en-US" sz="2400" b="0" i="0" u="none" strike="noStrike" kern="0" cap="none" spc="0" normalizeH="0" baseline="0" noProof="0" dirty="0" smtClean="0">
                <a:ln>
                  <a:noFill/>
                </a:ln>
                <a:solidFill>
                  <a:srgbClr val="292929"/>
                </a:solidFill>
                <a:effectLst/>
                <a:uLnTx/>
                <a:uFillTx/>
                <a:latin typeface="+mn-lt"/>
                <a:ea typeface="+mn-ea"/>
                <a:cs typeface="+mn-cs"/>
              </a:rPr>
              <a:t>The sponsor will determine if an adverse event (AE) is unexpected for filing purposes</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228601"/>
            <a:ext cx="10287000" cy="1147763"/>
          </a:xfrm>
        </p:spPr>
        <p:txBody>
          <a:bodyPr/>
          <a:lstStyle/>
          <a:p>
            <a:r>
              <a:rPr lang="en-US" dirty="0" smtClean="0"/>
              <a:t>The Universe of Adverse Events</a:t>
            </a:r>
            <a:endParaRPr lang="en-US" dirty="0"/>
          </a:p>
        </p:txBody>
      </p:sp>
      <p:graphicFrame>
        <p:nvGraphicFramePr>
          <p:cNvPr id="4" name="Content Placeholder 3"/>
          <p:cNvGraphicFramePr>
            <a:graphicFrameLocks noGrp="1"/>
          </p:cNvGraphicFramePr>
          <p:nvPr>
            <p:ph idx="1"/>
          </p:nvPr>
        </p:nvGraphicFramePr>
        <p:xfrm>
          <a:off x="-1504950" y="1600200"/>
          <a:ext cx="92583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2"/>
          <p:cNvSpPr txBox="1">
            <a:spLocks noChangeArrowheads="1"/>
          </p:cNvSpPr>
          <p:nvPr/>
        </p:nvSpPr>
        <p:spPr bwMode="auto">
          <a:xfrm>
            <a:off x="0" y="228601"/>
            <a:ext cx="10287000" cy="1147763"/>
          </a:xfrm>
          <a:prstGeom prst="rect">
            <a:avLst/>
          </a:prstGeom>
          <a:solidFill>
            <a:srgbClr val="EAEAEA"/>
          </a:solidFill>
          <a:ln w="9525">
            <a:noFill/>
            <a:miter lim="800000"/>
            <a:headEnd/>
            <a:tailEnd/>
          </a:ln>
          <a:effectLst/>
        </p:spPr>
        <p:txBody>
          <a:bodyPr vert="horz" wrap="square" lIns="45720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kern="0" dirty="0" smtClean="0">
                <a:solidFill>
                  <a:srgbClr val="C00000"/>
                </a:solidFill>
                <a:latin typeface="Trebuchet MS" pitchFamily="34" charset="0"/>
                <a:ea typeface="+mj-ea"/>
                <a:cs typeface="+mj-cs"/>
              </a:rPr>
              <a:t>The Universe of Adverse Events</a:t>
            </a:r>
            <a:endParaRPr kumimoji="0" lang="en-US" sz="4000" b="1" i="0" u="none" strike="noStrike" kern="0" cap="none" spc="0" normalizeH="0" baseline="0" noProof="0" dirty="0">
              <a:ln>
                <a:noFill/>
              </a:ln>
              <a:solidFill>
                <a:schemeClr val="bg2"/>
              </a:solidFill>
              <a:effectLst/>
              <a:uLnTx/>
              <a:uFillTx/>
              <a:latin typeface="+mj-lt"/>
              <a:ea typeface="+mj-ea"/>
              <a:cs typeface="+mj-cs"/>
            </a:endParaRPr>
          </a:p>
        </p:txBody>
      </p:sp>
      <p:sp>
        <p:nvSpPr>
          <p:cNvPr id="8" name="Rounded Rectangular Callout 7"/>
          <p:cNvSpPr/>
          <p:nvPr/>
        </p:nvSpPr>
        <p:spPr bwMode="auto">
          <a:xfrm>
            <a:off x="7429500" y="1752600"/>
            <a:ext cx="2286000" cy="1447800"/>
          </a:xfrm>
          <a:prstGeom prst="wedgeRoundRectCallout">
            <a:avLst>
              <a:gd name="adj1" fmla="val -209825"/>
              <a:gd name="adj2" fmla="val -17500"/>
              <a:gd name="adj3" fmla="val 16667"/>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1"/>
            <a:endParaRPr lang="en-US" sz="1200" i="1" dirty="0" smtClean="0">
              <a:solidFill>
                <a:schemeClr val="bg2"/>
              </a:solidFill>
            </a:endParaRPr>
          </a:p>
        </p:txBody>
      </p:sp>
      <p:sp>
        <p:nvSpPr>
          <p:cNvPr id="11" name="Rectangle 10"/>
          <p:cNvSpPr/>
          <p:nvPr/>
        </p:nvSpPr>
        <p:spPr>
          <a:xfrm>
            <a:off x="6972300" y="1828800"/>
            <a:ext cx="2819400" cy="1169551"/>
          </a:xfrm>
          <a:prstGeom prst="rect">
            <a:avLst/>
          </a:prstGeom>
        </p:spPr>
        <p:txBody>
          <a:bodyPr wrap="square">
            <a:spAutoFit/>
          </a:bodyPr>
          <a:lstStyle/>
          <a:p>
            <a:pPr lvl="1"/>
            <a:r>
              <a:rPr lang="en-US" sz="1400" dirty="0" smtClean="0">
                <a:solidFill>
                  <a:schemeClr val="bg2"/>
                </a:solidFill>
              </a:rPr>
              <a:t>Any untoward medical occurrence associated with the use of a drug in humans, </a:t>
            </a:r>
            <a:r>
              <a:rPr lang="en-US" sz="1400" i="1" dirty="0" smtClean="0">
                <a:solidFill>
                  <a:schemeClr val="bg2"/>
                </a:solidFill>
              </a:rPr>
              <a:t>whether or not considered drug related</a:t>
            </a:r>
          </a:p>
        </p:txBody>
      </p:sp>
      <p:sp>
        <p:nvSpPr>
          <p:cNvPr id="12" name="Rounded Rectangular Callout 11"/>
          <p:cNvSpPr/>
          <p:nvPr/>
        </p:nvSpPr>
        <p:spPr bwMode="auto">
          <a:xfrm>
            <a:off x="6972300" y="3657600"/>
            <a:ext cx="2895600" cy="1447800"/>
          </a:xfrm>
          <a:prstGeom prst="wedgeRoundRectCallout">
            <a:avLst>
              <a:gd name="adj1" fmla="val -165129"/>
              <a:gd name="adj2" fmla="val -49565"/>
              <a:gd name="adj3" fmla="val 16667"/>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1"/>
            <a:endParaRPr lang="en-US" sz="1200" dirty="0" smtClean="0"/>
          </a:p>
        </p:txBody>
      </p:sp>
      <p:sp>
        <p:nvSpPr>
          <p:cNvPr id="14" name="TextBox 13"/>
          <p:cNvSpPr txBox="1"/>
          <p:nvPr/>
        </p:nvSpPr>
        <p:spPr>
          <a:xfrm>
            <a:off x="6591300" y="3657600"/>
            <a:ext cx="3276600" cy="1508105"/>
          </a:xfrm>
          <a:prstGeom prst="rect">
            <a:avLst/>
          </a:prstGeom>
          <a:noFill/>
        </p:spPr>
        <p:txBody>
          <a:bodyPr wrap="square" rtlCol="0">
            <a:spAutoFit/>
          </a:bodyPr>
          <a:lstStyle/>
          <a:p>
            <a:pPr lvl="1">
              <a:buFont typeface="Wingdings" pitchFamily="2" charset="2"/>
              <a:buChar char="§"/>
            </a:pPr>
            <a:r>
              <a:rPr lang="en-US" sz="1400" dirty="0" smtClean="0">
                <a:solidFill>
                  <a:schemeClr val="bg2"/>
                </a:solidFill>
              </a:rPr>
              <a:t>Any AE for which there is a </a:t>
            </a:r>
            <a:r>
              <a:rPr lang="en-US" sz="1400" i="1" dirty="0" smtClean="0">
                <a:solidFill>
                  <a:schemeClr val="bg2"/>
                </a:solidFill>
              </a:rPr>
              <a:t>reasonable possibility </a:t>
            </a:r>
            <a:r>
              <a:rPr lang="en-US" sz="1400" dirty="0" smtClean="0">
                <a:solidFill>
                  <a:schemeClr val="bg2"/>
                </a:solidFill>
              </a:rPr>
              <a:t>that the drug is the cause</a:t>
            </a:r>
          </a:p>
          <a:p>
            <a:pPr lvl="1">
              <a:buFont typeface="Wingdings" pitchFamily="2" charset="2"/>
              <a:buChar char="§"/>
            </a:pPr>
            <a:r>
              <a:rPr lang="en-US" sz="1400" dirty="0" smtClean="0">
                <a:solidFill>
                  <a:schemeClr val="bg2"/>
                </a:solidFill>
              </a:rPr>
              <a:t>Implies a lesser degree of certainty about causality than an adverse reaction </a:t>
            </a:r>
            <a:endParaRPr lang="en-US" sz="1400" u="sng" dirty="0" smtClean="0">
              <a:solidFill>
                <a:schemeClr val="bg2"/>
              </a:solidFill>
            </a:endParaRPr>
          </a:p>
          <a:p>
            <a:endParaRPr lang="en-US" sz="800" dirty="0">
              <a:solidFill>
                <a:schemeClr val="bg2"/>
              </a:solidFill>
            </a:endParaRPr>
          </a:p>
        </p:txBody>
      </p:sp>
      <p:sp>
        <p:nvSpPr>
          <p:cNvPr id="15" name="Rounded Rectangular Callout 14"/>
          <p:cNvSpPr/>
          <p:nvPr/>
        </p:nvSpPr>
        <p:spPr bwMode="auto">
          <a:xfrm>
            <a:off x="6896100" y="5486400"/>
            <a:ext cx="2895600" cy="609600"/>
          </a:xfrm>
          <a:prstGeom prst="wedgeRoundRectCallout">
            <a:avLst>
              <a:gd name="adj1" fmla="val -160757"/>
              <a:gd name="adj2" fmla="val -116731"/>
              <a:gd name="adj3" fmla="val 16667"/>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1"/>
            <a:endParaRPr lang="en-US" sz="1200" dirty="0" smtClean="0"/>
          </a:p>
        </p:txBody>
      </p:sp>
      <p:sp>
        <p:nvSpPr>
          <p:cNvPr id="16" name="TextBox 15"/>
          <p:cNvSpPr txBox="1"/>
          <p:nvPr/>
        </p:nvSpPr>
        <p:spPr>
          <a:xfrm>
            <a:off x="6591300" y="5562600"/>
            <a:ext cx="3200400" cy="430887"/>
          </a:xfrm>
          <a:prstGeom prst="rect">
            <a:avLst/>
          </a:prstGeom>
          <a:noFill/>
        </p:spPr>
        <p:txBody>
          <a:bodyPr wrap="square" rtlCol="0">
            <a:spAutoFit/>
          </a:bodyPr>
          <a:lstStyle/>
          <a:p>
            <a:pPr lvl="1"/>
            <a:r>
              <a:rPr lang="en-US" sz="1400" dirty="0" smtClean="0">
                <a:solidFill>
                  <a:schemeClr val="bg2"/>
                </a:solidFill>
              </a:rPr>
              <a:t>Any AE caused by a drug</a:t>
            </a:r>
            <a:endParaRPr lang="en-US" sz="1400" u="sng" dirty="0" smtClean="0">
              <a:solidFill>
                <a:schemeClr val="bg2"/>
              </a:solidFill>
            </a:endParaRPr>
          </a:p>
          <a:p>
            <a:endParaRPr lang="en-US" sz="800" dirty="0">
              <a:solidFill>
                <a:schemeClr val="bg2"/>
              </a:solidFill>
            </a:endParaRPr>
          </a:p>
        </p:txBody>
      </p:sp>
      <p:sp>
        <p:nvSpPr>
          <p:cNvPr id="17" name="TextBox 16"/>
          <p:cNvSpPr txBox="1"/>
          <p:nvPr/>
        </p:nvSpPr>
        <p:spPr>
          <a:xfrm>
            <a:off x="0" y="1447800"/>
            <a:ext cx="1714500" cy="430887"/>
          </a:xfrm>
          <a:prstGeom prst="rect">
            <a:avLst/>
          </a:prstGeom>
          <a:noFill/>
          <a:ln>
            <a:solidFill>
              <a:schemeClr val="bg2"/>
            </a:solidFill>
          </a:ln>
        </p:spPr>
        <p:txBody>
          <a:bodyPr wrap="square" rtlCol="0">
            <a:spAutoFit/>
          </a:bodyPr>
          <a:lstStyle/>
          <a:p>
            <a:r>
              <a:rPr lang="en-US" sz="2200" dirty="0" smtClean="0">
                <a:solidFill>
                  <a:schemeClr val="bg2"/>
                </a:solidFill>
              </a:rPr>
              <a:t>New Terms</a:t>
            </a:r>
            <a:endParaRPr lang="en-US" sz="2200" dirty="0">
              <a:solidFill>
                <a:schemeClr val="bg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C00000"/>
                </a:solidFill>
              </a:rPr>
              <a:t>Assigning Causality </a:t>
            </a:r>
            <a:endParaRPr lang="en-US" sz="4000" dirty="0">
              <a:solidFill>
                <a:srgbClr val="C00000"/>
              </a:solidFill>
            </a:endParaRPr>
          </a:p>
        </p:txBody>
      </p:sp>
      <p:sp>
        <p:nvSpPr>
          <p:cNvPr id="3" name="Content Placeholder 2"/>
          <p:cNvSpPr>
            <a:spLocks noGrp="1"/>
          </p:cNvSpPr>
          <p:nvPr>
            <p:ph idx="1"/>
          </p:nvPr>
        </p:nvSpPr>
        <p:spPr/>
        <p:txBody>
          <a:bodyPr/>
          <a:lstStyle/>
          <a:p>
            <a:r>
              <a:rPr lang="en-US" sz="2600" dirty="0" smtClean="0"/>
              <a:t>Key element in decision to file to FDA</a:t>
            </a:r>
          </a:p>
          <a:p>
            <a:pPr lvl="1"/>
            <a:r>
              <a:rPr lang="en-US" sz="2200" dirty="0" smtClean="0">
                <a:solidFill>
                  <a:srgbClr val="C00000"/>
                </a:solidFill>
              </a:rPr>
              <a:t>Note: Investigator reports causality but sponsor retains final decision on causality when filing to the FDA</a:t>
            </a:r>
          </a:p>
          <a:p>
            <a:pPr lvl="1">
              <a:buNone/>
            </a:pPr>
            <a:endParaRPr lang="en-US" sz="2200" dirty="0" smtClean="0">
              <a:solidFill>
                <a:srgbClr val="C00000"/>
              </a:solidFill>
            </a:endParaRPr>
          </a:p>
          <a:p>
            <a:r>
              <a:rPr lang="en-US" sz="2600" dirty="0" smtClean="0"/>
              <a:t>Key element in defining a Suspected Adverse Reaction</a:t>
            </a:r>
          </a:p>
          <a:p>
            <a:pPr lvl="1"/>
            <a:r>
              <a:rPr lang="en-US" sz="2200" dirty="0" smtClean="0">
                <a:solidFill>
                  <a:srgbClr val="C00000"/>
                </a:solidFill>
              </a:rPr>
              <a:t>“Reasonable possibility” is specifically defined in Final Rule:  it means there is evidence to suggest a causal relationship between the drug and AE</a:t>
            </a:r>
          </a:p>
          <a:p>
            <a:pPr lvl="1"/>
            <a:r>
              <a:rPr lang="en-US" sz="2200" dirty="0" smtClean="0">
                <a:solidFill>
                  <a:srgbClr val="C00000"/>
                </a:solidFill>
              </a:rPr>
              <a:t>Reasonable possibility = possibly, probably, or definitely related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C00000"/>
                </a:solidFill>
              </a:rPr>
              <a:t>Assigning Causality  </a:t>
            </a:r>
            <a:endParaRPr lang="en-US" sz="4000" dirty="0">
              <a:solidFill>
                <a:srgbClr val="C00000"/>
              </a:solidFill>
            </a:endParaRPr>
          </a:p>
        </p:txBody>
      </p:sp>
      <p:sp>
        <p:nvSpPr>
          <p:cNvPr id="3" name="Content Placeholder 2"/>
          <p:cNvSpPr>
            <a:spLocks noGrp="1"/>
          </p:cNvSpPr>
          <p:nvPr>
            <p:ph idx="1"/>
          </p:nvPr>
        </p:nvSpPr>
        <p:spPr>
          <a:xfrm>
            <a:off x="514350" y="1600200"/>
            <a:ext cx="9258300" cy="4648200"/>
          </a:xfrm>
        </p:spPr>
        <p:txBody>
          <a:bodyPr/>
          <a:lstStyle/>
          <a:p>
            <a:pPr>
              <a:buNone/>
            </a:pPr>
            <a:r>
              <a:rPr lang="en-US" b="1" dirty="0" smtClean="0">
                <a:solidFill>
                  <a:schemeClr val="bg2"/>
                </a:solidFill>
              </a:rPr>
              <a:t>Final Rule outlines specific criteria for filing to the FDA:  </a:t>
            </a:r>
          </a:p>
          <a:p>
            <a:pPr marL="457200" indent="-457200"/>
            <a:r>
              <a:rPr lang="en-US" sz="1200" b="1" dirty="0" smtClean="0">
                <a:solidFill>
                  <a:schemeClr val="bg2"/>
                </a:solidFill>
              </a:rPr>
              <a:t>Individual occurrences</a:t>
            </a:r>
          </a:p>
          <a:p>
            <a:pPr lvl="1"/>
            <a:r>
              <a:rPr lang="en-US" sz="1000" b="1" dirty="0" smtClean="0">
                <a:solidFill>
                  <a:schemeClr val="bg2"/>
                </a:solidFill>
              </a:rPr>
              <a:t>Single occurrence of an event that is uncommon and known to be strongly associated with drug exposure</a:t>
            </a:r>
          </a:p>
          <a:p>
            <a:pPr lvl="2"/>
            <a:r>
              <a:rPr lang="en-US" sz="1000" b="1" dirty="0" err="1" smtClean="0">
                <a:solidFill>
                  <a:srgbClr val="C00000"/>
                </a:solidFill>
              </a:rPr>
              <a:t>Angioedema</a:t>
            </a:r>
            <a:endParaRPr lang="en-US" sz="1000" b="1" dirty="0" smtClean="0">
              <a:solidFill>
                <a:srgbClr val="C00000"/>
              </a:solidFill>
            </a:endParaRPr>
          </a:p>
          <a:p>
            <a:pPr lvl="2"/>
            <a:r>
              <a:rPr lang="en-US" sz="1000" b="1" dirty="0" smtClean="0">
                <a:solidFill>
                  <a:srgbClr val="C00000"/>
                </a:solidFill>
              </a:rPr>
              <a:t>Hepatic injury</a:t>
            </a:r>
          </a:p>
          <a:p>
            <a:pPr lvl="2"/>
            <a:r>
              <a:rPr lang="en-US" sz="1000" b="1" dirty="0" smtClean="0">
                <a:solidFill>
                  <a:srgbClr val="C00000"/>
                </a:solidFill>
              </a:rPr>
              <a:t>Stevens-Johnson syndrome</a:t>
            </a:r>
            <a:endParaRPr lang="en-US" sz="1000" b="1" dirty="0" smtClean="0">
              <a:solidFill>
                <a:schemeClr val="bg2"/>
              </a:solidFill>
            </a:endParaRPr>
          </a:p>
          <a:p>
            <a:pPr lvl="1"/>
            <a:r>
              <a:rPr lang="en-US" sz="1000" b="1" dirty="0" smtClean="0">
                <a:solidFill>
                  <a:schemeClr val="bg2"/>
                </a:solidFill>
              </a:rPr>
              <a:t>Rare that causality can be assigned to drug based on single occurrence  for any other type of event </a:t>
            </a:r>
          </a:p>
          <a:p>
            <a:pPr marL="457200" indent="-457200"/>
            <a:r>
              <a:rPr lang="en-US" sz="1200" b="1" dirty="0" smtClean="0">
                <a:solidFill>
                  <a:schemeClr val="bg2"/>
                </a:solidFill>
              </a:rPr>
              <a:t>One or more occurrence</a:t>
            </a:r>
          </a:p>
          <a:p>
            <a:pPr lvl="1"/>
            <a:r>
              <a:rPr lang="en-US" sz="1000" b="1" dirty="0" smtClean="0">
                <a:solidFill>
                  <a:schemeClr val="bg2"/>
                </a:solidFill>
              </a:rPr>
              <a:t>Single occurrence, or a small number of occurrences of an event that is not commonly associated with drug exposure but is otherwise uncommon in the population exposed to the drug</a:t>
            </a:r>
          </a:p>
          <a:p>
            <a:pPr lvl="2"/>
            <a:r>
              <a:rPr lang="en-US" sz="1000" b="1" dirty="0" smtClean="0">
                <a:solidFill>
                  <a:srgbClr val="C00000"/>
                </a:solidFill>
              </a:rPr>
              <a:t>Cardiac events in otherwise healthy individuals</a:t>
            </a:r>
          </a:p>
          <a:p>
            <a:pPr lvl="2"/>
            <a:r>
              <a:rPr lang="en-US" sz="1000" b="1" dirty="0" smtClean="0">
                <a:solidFill>
                  <a:srgbClr val="C00000"/>
                </a:solidFill>
              </a:rPr>
              <a:t>Tendon rupture in young adults</a:t>
            </a:r>
            <a:endParaRPr lang="en-US" sz="1000" b="1" dirty="0" smtClean="0">
              <a:solidFill>
                <a:schemeClr val="bg2"/>
              </a:solidFill>
            </a:endParaRPr>
          </a:p>
          <a:p>
            <a:pPr marL="457200" indent="-457200"/>
            <a:r>
              <a:rPr lang="en-US" sz="1200" b="1" dirty="0" smtClean="0">
                <a:solidFill>
                  <a:schemeClr val="bg2"/>
                </a:solidFill>
              </a:rPr>
              <a:t>Aggregate analysis of specific events observed in a clinical trial (e.g., such as known consequences of underlying disease, or events that commonly occur in the study population)</a:t>
            </a:r>
          </a:p>
          <a:p>
            <a:pPr lvl="1"/>
            <a:r>
              <a:rPr lang="en-US" sz="1000" b="1" dirty="0" smtClean="0"/>
              <a:t>Events that are occurring more frequently in the agent treatment group than in a concurrent or historical control group</a:t>
            </a:r>
            <a:endParaRPr lang="en-US" sz="1000" b="1" dirty="0" smtClean="0">
              <a:solidFill>
                <a:srgbClr val="C00000"/>
              </a:solidFill>
            </a:endParaRPr>
          </a:p>
          <a:p>
            <a:pPr lvl="1"/>
            <a:r>
              <a:rPr lang="en-US" sz="1000" b="1" dirty="0" smtClean="0"/>
              <a:t>Day 0 is the day that the sponsor decides that the events meet the criteria for aggregate reporting and the report must be filed within 15 days</a:t>
            </a:r>
          </a:p>
          <a:p>
            <a:pPr lvl="1"/>
            <a:r>
              <a:rPr lang="en-US" sz="1000" b="1" dirty="0" smtClean="0"/>
              <a:t>Individual SARs making up the aggregate report must be retroactively filed </a:t>
            </a:r>
          </a:p>
          <a:p>
            <a:pPr marL="457200" indent="-457200"/>
            <a:endParaRPr lang="en-US" sz="1000" b="1" dirty="0">
              <a:solidFill>
                <a:schemeClr val="bg2"/>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rgbClr val="C00000"/>
                </a:solidFill>
              </a:rPr>
              <a:t>What should be reported expeditiously to the sponsor?</a:t>
            </a:r>
            <a:endParaRPr lang="en-US" sz="2800" dirty="0">
              <a:solidFill>
                <a:srgbClr val="C00000"/>
              </a:solidFill>
            </a:endParaRPr>
          </a:p>
        </p:txBody>
      </p:sp>
      <p:cxnSp>
        <p:nvCxnSpPr>
          <p:cNvPr id="19" name="Straight Arrow Connector 18"/>
          <p:cNvCxnSpPr/>
          <p:nvPr/>
        </p:nvCxnSpPr>
        <p:spPr bwMode="auto">
          <a:xfrm rot="10800000">
            <a:off x="1562100" y="2589211"/>
            <a:ext cx="3124200" cy="1588"/>
          </a:xfrm>
          <a:prstGeom prst="straightConnector1">
            <a:avLst/>
          </a:prstGeom>
          <a:solidFill>
            <a:schemeClr val="accent1"/>
          </a:solidFill>
          <a:ln w="31750" cap="flat" cmpd="sng" algn="ctr">
            <a:solidFill>
              <a:schemeClr val="bg2"/>
            </a:solidFill>
            <a:prstDash val="solid"/>
            <a:round/>
            <a:headEnd type="none" w="med" len="med"/>
            <a:tailEnd type="arrow"/>
          </a:ln>
          <a:effectLst/>
        </p:spPr>
      </p:cxnSp>
      <p:sp>
        <p:nvSpPr>
          <p:cNvPr id="21" name="TextBox 20"/>
          <p:cNvSpPr txBox="1"/>
          <p:nvPr/>
        </p:nvSpPr>
        <p:spPr>
          <a:xfrm>
            <a:off x="3238500" y="2190690"/>
            <a:ext cx="685800" cy="400110"/>
          </a:xfrm>
          <a:prstGeom prst="rect">
            <a:avLst/>
          </a:prstGeom>
          <a:noFill/>
          <a:ln>
            <a:noFill/>
          </a:ln>
        </p:spPr>
        <p:txBody>
          <a:bodyPr wrap="square" rtlCol="0">
            <a:spAutoFit/>
            <a:scene3d>
              <a:camera prst="orthographicFront"/>
              <a:lightRig rig="balanced" dir="t">
                <a:rot lat="0" lon="0" rev="2100000"/>
              </a:lightRig>
            </a:scene3d>
            <a:sp3d extrusionH="57150" prstMaterial="metal">
              <a:bevelT w="38100" h="25400"/>
              <a:contourClr>
                <a:schemeClr val="bg2"/>
              </a:contourClr>
            </a:sp3d>
          </a:bodyPr>
          <a:lstStyle/>
          <a:p>
            <a:r>
              <a:rPr lang="en-US" sz="2000" dirty="0" smtClean="0">
                <a:ln w="50800"/>
                <a:solidFill>
                  <a:srgbClr val="960000"/>
                </a:solidFill>
                <a:latin typeface="+mn-lt"/>
              </a:rPr>
              <a:t>Yes</a:t>
            </a:r>
            <a:endParaRPr lang="en-US" sz="2000" dirty="0">
              <a:ln w="50800"/>
              <a:solidFill>
                <a:srgbClr val="960000"/>
              </a:solidFill>
              <a:latin typeface="+mn-lt"/>
            </a:endParaRPr>
          </a:p>
        </p:txBody>
      </p:sp>
      <p:cxnSp>
        <p:nvCxnSpPr>
          <p:cNvPr id="47" name="Straight Arrow Connector 46"/>
          <p:cNvCxnSpPr/>
          <p:nvPr/>
        </p:nvCxnSpPr>
        <p:spPr bwMode="auto">
          <a:xfrm rot="5400000">
            <a:off x="305197" y="3238897"/>
            <a:ext cx="2513806" cy="1588"/>
          </a:xfrm>
          <a:prstGeom prst="straightConnector1">
            <a:avLst/>
          </a:prstGeom>
          <a:solidFill>
            <a:schemeClr val="accent1"/>
          </a:solidFill>
          <a:ln w="63500" cap="flat" cmpd="sng" algn="ctr">
            <a:solidFill>
              <a:schemeClr val="bg2"/>
            </a:solidFill>
            <a:prstDash val="solid"/>
            <a:round/>
            <a:headEnd type="none" w="med" len="med"/>
            <a:tailEnd type="arrow"/>
          </a:ln>
          <a:effectLst/>
        </p:spPr>
      </p:cxnSp>
      <p:grpSp>
        <p:nvGrpSpPr>
          <p:cNvPr id="14" name="Group 13"/>
          <p:cNvGrpSpPr/>
          <p:nvPr/>
        </p:nvGrpSpPr>
        <p:grpSpPr>
          <a:xfrm>
            <a:off x="114300" y="1524000"/>
            <a:ext cx="3657600" cy="533400"/>
            <a:chOff x="342900" y="1524000"/>
            <a:chExt cx="3657600" cy="533400"/>
          </a:xfrm>
        </p:grpSpPr>
        <p:sp>
          <p:nvSpPr>
            <p:cNvPr id="11" name="Rounded Rectangle 10"/>
            <p:cNvSpPr/>
            <p:nvPr/>
          </p:nvSpPr>
          <p:spPr bwMode="auto">
            <a:xfrm>
              <a:off x="342900" y="1524000"/>
              <a:ext cx="3657600" cy="533400"/>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0" name="TextBox 9"/>
            <p:cNvSpPr txBox="1"/>
            <p:nvPr/>
          </p:nvSpPr>
          <p:spPr>
            <a:xfrm>
              <a:off x="595148" y="1524000"/>
              <a:ext cx="3100552" cy="461665"/>
            </a:xfrm>
            <a:prstGeom prst="rect">
              <a:avLst/>
            </a:prstGeom>
            <a:noFill/>
            <a:ln>
              <a:noFill/>
            </a:ln>
          </p:spPr>
          <p:txBody>
            <a:bodyPr wrap="square" rtlCol="0">
              <a:spAutoFit/>
            </a:bodyPr>
            <a:lstStyle/>
            <a:p>
              <a:r>
                <a:rPr lang="en-US" sz="2400" dirty="0" smtClean="0">
                  <a:latin typeface="+mn-lt"/>
                </a:rPr>
                <a:t>Adverse Event (AE)</a:t>
              </a:r>
              <a:endParaRPr lang="en-US" sz="2400" dirty="0">
                <a:latin typeface="+mn-lt"/>
              </a:endParaRPr>
            </a:p>
          </p:txBody>
        </p:sp>
      </p:grpSp>
      <p:grpSp>
        <p:nvGrpSpPr>
          <p:cNvPr id="15" name="Group 14"/>
          <p:cNvGrpSpPr/>
          <p:nvPr/>
        </p:nvGrpSpPr>
        <p:grpSpPr>
          <a:xfrm>
            <a:off x="4686300" y="2286000"/>
            <a:ext cx="2209800" cy="533400"/>
            <a:chOff x="342900" y="1524000"/>
            <a:chExt cx="3657600" cy="533400"/>
          </a:xfrm>
        </p:grpSpPr>
        <p:sp>
          <p:nvSpPr>
            <p:cNvPr id="16" name="Rounded Rectangle 15"/>
            <p:cNvSpPr/>
            <p:nvPr/>
          </p:nvSpPr>
          <p:spPr bwMode="auto">
            <a:xfrm>
              <a:off x="342900" y="1524000"/>
              <a:ext cx="3657600" cy="533400"/>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7" name="TextBox 16"/>
            <p:cNvSpPr txBox="1"/>
            <p:nvPr/>
          </p:nvSpPr>
          <p:spPr>
            <a:xfrm>
              <a:off x="394415" y="1524000"/>
              <a:ext cx="3451538" cy="461665"/>
            </a:xfrm>
            <a:prstGeom prst="rect">
              <a:avLst/>
            </a:prstGeom>
            <a:noFill/>
            <a:ln>
              <a:noFill/>
            </a:ln>
          </p:spPr>
          <p:txBody>
            <a:bodyPr wrap="square" rtlCol="0">
              <a:spAutoFit/>
            </a:bodyPr>
            <a:lstStyle/>
            <a:p>
              <a:r>
                <a:rPr lang="en-US" sz="2400" dirty="0" smtClean="0">
                  <a:latin typeface="+mn-lt"/>
                </a:rPr>
                <a:t>Is it serious?</a:t>
              </a:r>
              <a:endParaRPr lang="en-US" sz="2400" dirty="0">
                <a:latin typeface="+mn-lt"/>
              </a:endParaRPr>
            </a:p>
          </p:txBody>
        </p:sp>
      </p:grpSp>
      <p:grpSp>
        <p:nvGrpSpPr>
          <p:cNvPr id="29" name="Group 28"/>
          <p:cNvGrpSpPr/>
          <p:nvPr/>
        </p:nvGrpSpPr>
        <p:grpSpPr>
          <a:xfrm>
            <a:off x="38100" y="4495800"/>
            <a:ext cx="3048000" cy="1828800"/>
            <a:chOff x="38100" y="4495800"/>
            <a:chExt cx="3048000" cy="1828800"/>
          </a:xfrm>
        </p:grpSpPr>
        <p:sp>
          <p:nvSpPr>
            <p:cNvPr id="22" name="16-Point Star 21"/>
            <p:cNvSpPr/>
            <p:nvPr/>
          </p:nvSpPr>
          <p:spPr bwMode="auto">
            <a:xfrm>
              <a:off x="38100" y="4495800"/>
              <a:ext cx="3048000" cy="1828800"/>
            </a:xfrm>
            <a:prstGeom prst="star16">
              <a:avLst/>
            </a:prstGeom>
            <a:gradFill>
              <a:gsLst>
                <a:gs pos="0">
                  <a:srgbClr val="FFC000"/>
                </a:gs>
                <a:gs pos="0">
                  <a:srgbClr val="FFFF00"/>
                </a:gs>
                <a:gs pos="80000">
                  <a:srgbClr val="FFC000"/>
                </a:gs>
                <a:gs pos="100000">
                  <a:schemeClr val="accent3">
                    <a:shade val="94000"/>
                    <a:satMod val="135000"/>
                  </a:schemeClr>
                </a:gs>
              </a:gsLst>
              <a:lin ang="16200000" scaled="0"/>
            </a:gra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48" name="TextBox 47"/>
            <p:cNvSpPr txBox="1"/>
            <p:nvPr/>
          </p:nvSpPr>
          <p:spPr>
            <a:xfrm>
              <a:off x="495300" y="5029200"/>
              <a:ext cx="2286000" cy="707886"/>
            </a:xfrm>
            <a:prstGeom prst="rect">
              <a:avLst/>
            </a:prstGeom>
            <a:noFill/>
          </p:spPr>
          <p:txBody>
            <a:bodyPr wrap="square" rtlCol="0">
              <a:spAutoFit/>
            </a:bodyPr>
            <a:lstStyle/>
            <a:p>
              <a:r>
                <a:rPr lang="en-US" dirty="0" smtClean="0">
                  <a:solidFill>
                    <a:schemeClr val="bg2"/>
                  </a:solidFill>
                  <a:latin typeface="+mj-lt"/>
                </a:rPr>
                <a:t>REPORT</a:t>
              </a:r>
              <a:endParaRPr lang="en-US" dirty="0">
                <a:solidFill>
                  <a:schemeClr val="bg2"/>
                </a:solidFill>
                <a:latin typeface="+mj-lt"/>
              </a:endParaRPr>
            </a:p>
          </p:txBody>
        </p:sp>
      </p:grpSp>
      <p:grpSp>
        <p:nvGrpSpPr>
          <p:cNvPr id="28" name="Group 27"/>
          <p:cNvGrpSpPr/>
          <p:nvPr/>
        </p:nvGrpSpPr>
        <p:grpSpPr>
          <a:xfrm>
            <a:off x="6057900" y="3352800"/>
            <a:ext cx="3429000" cy="2819400"/>
            <a:chOff x="2247900" y="3276600"/>
            <a:chExt cx="3429000" cy="2819400"/>
          </a:xfrm>
        </p:grpSpPr>
        <p:sp>
          <p:nvSpPr>
            <p:cNvPr id="26" name="Flowchart: Document 25"/>
            <p:cNvSpPr/>
            <p:nvPr/>
          </p:nvSpPr>
          <p:spPr bwMode="auto">
            <a:xfrm>
              <a:off x="2247900" y="3276600"/>
              <a:ext cx="3352800" cy="2819400"/>
            </a:xfrm>
            <a:prstGeom prst="flowChartDocumen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39" name="TextBox 38"/>
            <p:cNvSpPr txBox="1"/>
            <p:nvPr/>
          </p:nvSpPr>
          <p:spPr>
            <a:xfrm>
              <a:off x="2247900" y="3352800"/>
              <a:ext cx="3429000" cy="2246769"/>
            </a:xfrm>
            <a:prstGeom prst="rect">
              <a:avLst/>
            </a:prstGeom>
            <a:noFill/>
            <a:ln>
              <a:noFill/>
            </a:ln>
          </p:spPr>
          <p:txBody>
            <a:bodyPr wrap="square" rtlCol="0">
              <a:spAutoFit/>
            </a:bodyPr>
            <a:lstStyle/>
            <a:p>
              <a:pPr>
                <a:buFont typeface="Wingdings" pitchFamily="2" charset="2"/>
                <a:buChar char="§"/>
              </a:pPr>
              <a:r>
                <a:rPr lang="en-US" sz="2000" dirty="0" smtClean="0">
                  <a:latin typeface="+mn-lt"/>
                </a:rPr>
                <a:t>Should include an assessment of causality</a:t>
              </a:r>
            </a:p>
            <a:p>
              <a:endParaRPr lang="en-US" sz="2000" dirty="0" smtClean="0">
                <a:latin typeface="+mn-lt"/>
              </a:endParaRPr>
            </a:p>
            <a:p>
              <a:pPr>
                <a:buFont typeface="Wingdings" pitchFamily="2" charset="2"/>
                <a:buChar char="§"/>
              </a:pPr>
              <a:r>
                <a:rPr lang="en-US" sz="2000" dirty="0" smtClean="0">
                  <a:latin typeface="+mn-lt"/>
                </a:rPr>
                <a:t>Non-serious AEs are recorded and reported to the sponsor according to protocol</a:t>
              </a:r>
              <a:endParaRPr lang="en-US" sz="2000" dirty="0">
                <a:latin typeface="+mn-l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linds(horizont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blinds(horizontal)">
                                      <p:cBhvr>
                                        <p:cTn id="17" dur="500"/>
                                        <p:tgtEl>
                                          <p:spTgt spid="19"/>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blinds(horizontal)">
                                      <p:cBhvr>
                                        <p:cTn id="20" dur="500"/>
                                        <p:tgtEl>
                                          <p:spTgt spid="21"/>
                                        </p:tgtEl>
                                      </p:cBhvr>
                                    </p:animEffect>
                                  </p:childTnLst>
                                </p:cTn>
                              </p:par>
                              <p:par>
                                <p:cTn id="21" presetID="3" presetClass="entr" presetSubtype="10" fill="hold" nodeType="withEffect">
                                  <p:stCondLst>
                                    <p:cond delay="0"/>
                                  </p:stCondLst>
                                  <p:childTnLst>
                                    <p:set>
                                      <p:cBhvr>
                                        <p:cTn id="22" dur="1" fill="hold">
                                          <p:stCondLst>
                                            <p:cond delay="0"/>
                                          </p:stCondLst>
                                        </p:cTn>
                                        <p:tgtEl>
                                          <p:spTgt spid="47"/>
                                        </p:tgtEl>
                                        <p:attrNameLst>
                                          <p:attrName>style.visibility</p:attrName>
                                        </p:attrNameLst>
                                      </p:cBhvr>
                                      <p:to>
                                        <p:strVal val="visible"/>
                                      </p:to>
                                    </p:set>
                                    <p:animEffect transition="in" filter="blinds(horizontal)">
                                      <p:cBhvr>
                                        <p:cTn id="23" dur="500"/>
                                        <p:tgtEl>
                                          <p:spTgt spid="47"/>
                                        </p:tgtEl>
                                      </p:cBhvr>
                                    </p:animEffect>
                                  </p:childTnLst>
                                </p:cTn>
                              </p:par>
                              <p:par>
                                <p:cTn id="24" presetID="3" presetClass="entr" presetSubtype="10" fill="hold" nodeType="with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blinds(horizontal)">
                                      <p:cBhvr>
                                        <p:cTn id="26" dur="500"/>
                                        <p:tgtEl>
                                          <p:spTgt spid="29"/>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blinds(horizontal)">
                                      <p:cBhvr>
                                        <p:cTn id="31"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What should be filed expeditiously to the FDA?</a:t>
            </a:r>
            <a:endParaRPr lang="en-US" dirty="0">
              <a:solidFill>
                <a:srgbClr val="C00000"/>
              </a:solidFill>
            </a:endParaRPr>
          </a:p>
        </p:txBody>
      </p:sp>
      <p:cxnSp>
        <p:nvCxnSpPr>
          <p:cNvPr id="19" name="Straight Arrow Connector 18"/>
          <p:cNvCxnSpPr/>
          <p:nvPr/>
        </p:nvCxnSpPr>
        <p:spPr bwMode="auto">
          <a:xfrm rot="10800000">
            <a:off x="1562100" y="2057400"/>
            <a:ext cx="3810000" cy="1588"/>
          </a:xfrm>
          <a:prstGeom prst="straightConnector1">
            <a:avLst/>
          </a:prstGeom>
          <a:solidFill>
            <a:schemeClr val="accent1"/>
          </a:solidFill>
          <a:ln w="31750" cap="flat" cmpd="sng" algn="ctr">
            <a:solidFill>
              <a:schemeClr val="bg2"/>
            </a:solidFill>
            <a:prstDash val="solid"/>
            <a:round/>
            <a:headEnd type="none" w="med" len="med"/>
            <a:tailEnd type="arrow"/>
          </a:ln>
          <a:effectLst/>
        </p:spPr>
      </p:cxnSp>
      <p:sp>
        <p:nvSpPr>
          <p:cNvPr id="21" name="TextBox 20"/>
          <p:cNvSpPr txBox="1"/>
          <p:nvPr/>
        </p:nvSpPr>
        <p:spPr>
          <a:xfrm>
            <a:off x="4038600" y="1676400"/>
            <a:ext cx="685800" cy="400110"/>
          </a:xfrm>
          <a:prstGeom prst="rect">
            <a:avLst/>
          </a:prstGeom>
          <a:noFill/>
          <a:ln>
            <a:noFill/>
          </a:ln>
        </p:spPr>
        <p:txBody>
          <a:bodyPr wrap="square" rtlCol="0">
            <a:spAutoFit/>
          </a:bodyPr>
          <a:lstStyle/>
          <a:p>
            <a:r>
              <a:rPr lang="en-US" sz="2000" dirty="0" smtClean="0">
                <a:solidFill>
                  <a:schemeClr val="bg2"/>
                </a:solidFill>
                <a:latin typeface="+mn-lt"/>
              </a:rPr>
              <a:t>Yes</a:t>
            </a:r>
            <a:endParaRPr lang="en-US" sz="2000" dirty="0">
              <a:solidFill>
                <a:schemeClr val="bg2"/>
              </a:solidFill>
              <a:latin typeface="+mn-lt"/>
            </a:endParaRPr>
          </a:p>
        </p:txBody>
      </p:sp>
      <p:cxnSp>
        <p:nvCxnSpPr>
          <p:cNvPr id="23" name="Straight Connector 22"/>
          <p:cNvCxnSpPr/>
          <p:nvPr/>
        </p:nvCxnSpPr>
        <p:spPr bwMode="auto">
          <a:xfrm rot="5400000">
            <a:off x="1371600" y="2095500"/>
            <a:ext cx="381000" cy="0"/>
          </a:xfrm>
          <a:prstGeom prst="line">
            <a:avLst/>
          </a:prstGeom>
          <a:solidFill>
            <a:schemeClr val="accent1"/>
          </a:solidFill>
          <a:ln w="25400" cap="flat" cmpd="sng" algn="ctr">
            <a:solidFill>
              <a:schemeClr val="bg2"/>
            </a:solidFill>
            <a:prstDash val="sysDash"/>
            <a:round/>
            <a:headEnd type="none" w="med" len="med"/>
            <a:tailEnd type="none" w="med" len="med"/>
          </a:ln>
          <a:effectLst/>
        </p:spPr>
      </p:cxnSp>
      <p:cxnSp>
        <p:nvCxnSpPr>
          <p:cNvPr id="25" name="Straight Connector 24"/>
          <p:cNvCxnSpPr/>
          <p:nvPr/>
        </p:nvCxnSpPr>
        <p:spPr bwMode="auto">
          <a:xfrm rot="5400000">
            <a:off x="1266855" y="3190845"/>
            <a:ext cx="438090" cy="0"/>
          </a:xfrm>
          <a:prstGeom prst="line">
            <a:avLst/>
          </a:prstGeom>
          <a:solidFill>
            <a:schemeClr val="accent1"/>
          </a:solidFill>
          <a:ln w="25400" cap="flat" cmpd="sng" algn="ctr">
            <a:solidFill>
              <a:schemeClr val="bg2"/>
            </a:solidFill>
            <a:prstDash val="sysDash"/>
            <a:round/>
            <a:headEnd type="none" w="med" len="med"/>
            <a:tailEnd type="none" w="med" len="med"/>
          </a:ln>
          <a:effectLst/>
        </p:spPr>
      </p:cxnSp>
      <p:sp>
        <p:nvSpPr>
          <p:cNvPr id="30" name="TextBox 29"/>
          <p:cNvSpPr txBox="1"/>
          <p:nvPr/>
        </p:nvSpPr>
        <p:spPr>
          <a:xfrm>
            <a:off x="4038600" y="2819400"/>
            <a:ext cx="685800" cy="400110"/>
          </a:xfrm>
          <a:prstGeom prst="rect">
            <a:avLst/>
          </a:prstGeom>
          <a:noFill/>
          <a:ln>
            <a:noFill/>
          </a:ln>
        </p:spPr>
        <p:txBody>
          <a:bodyPr wrap="square" rtlCol="0">
            <a:spAutoFit/>
          </a:bodyPr>
          <a:lstStyle/>
          <a:p>
            <a:r>
              <a:rPr lang="en-US" sz="2000" dirty="0" smtClean="0">
                <a:solidFill>
                  <a:schemeClr val="bg2"/>
                </a:solidFill>
                <a:latin typeface="+mn-lt"/>
              </a:rPr>
              <a:t>Yes</a:t>
            </a:r>
            <a:endParaRPr lang="en-US" sz="2000" dirty="0">
              <a:solidFill>
                <a:schemeClr val="bg2"/>
              </a:solidFill>
              <a:latin typeface="+mn-lt"/>
            </a:endParaRPr>
          </a:p>
        </p:txBody>
      </p:sp>
      <p:cxnSp>
        <p:nvCxnSpPr>
          <p:cNvPr id="31" name="Straight Connector 30"/>
          <p:cNvCxnSpPr/>
          <p:nvPr/>
        </p:nvCxnSpPr>
        <p:spPr bwMode="auto">
          <a:xfrm rot="5400000">
            <a:off x="1181100" y="4114800"/>
            <a:ext cx="609600" cy="0"/>
          </a:xfrm>
          <a:prstGeom prst="line">
            <a:avLst/>
          </a:prstGeom>
          <a:solidFill>
            <a:schemeClr val="accent1"/>
          </a:solidFill>
          <a:ln w="25400" cap="flat" cmpd="sng" algn="ctr">
            <a:solidFill>
              <a:schemeClr val="bg2"/>
            </a:solidFill>
            <a:prstDash val="sysDash"/>
            <a:round/>
            <a:headEnd type="none" w="med" len="med"/>
            <a:tailEnd type="none" w="med" len="med"/>
          </a:ln>
          <a:effectLst/>
        </p:spPr>
      </p:cxnSp>
      <p:cxnSp>
        <p:nvCxnSpPr>
          <p:cNvPr id="36" name="Straight Arrow Connector 35"/>
          <p:cNvCxnSpPr/>
          <p:nvPr/>
        </p:nvCxnSpPr>
        <p:spPr bwMode="auto">
          <a:xfrm rot="10800000" flipV="1">
            <a:off x="1485900" y="4238654"/>
            <a:ext cx="3886200" cy="28545"/>
          </a:xfrm>
          <a:prstGeom prst="straightConnector1">
            <a:avLst/>
          </a:prstGeom>
          <a:solidFill>
            <a:schemeClr val="accent1"/>
          </a:solidFill>
          <a:ln w="31750" cap="flat" cmpd="sng" algn="ctr">
            <a:solidFill>
              <a:schemeClr val="bg2"/>
            </a:solidFill>
            <a:prstDash val="solid"/>
            <a:round/>
            <a:headEnd type="none" w="med" len="med"/>
            <a:tailEnd type="arrow"/>
          </a:ln>
          <a:effectLst/>
        </p:spPr>
      </p:cxnSp>
      <p:sp>
        <p:nvSpPr>
          <p:cNvPr id="37" name="TextBox 36"/>
          <p:cNvSpPr txBox="1"/>
          <p:nvPr/>
        </p:nvSpPr>
        <p:spPr>
          <a:xfrm>
            <a:off x="4038600" y="3867090"/>
            <a:ext cx="685800" cy="400110"/>
          </a:xfrm>
          <a:prstGeom prst="rect">
            <a:avLst/>
          </a:prstGeom>
          <a:noFill/>
          <a:ln>
            <a:noFill/>
          </a:ln>
        </p:spPr>
        <p:txBody>
          <a:bodyPr wrap="square" rtlCol="0">
            <a:spAutoFit/>
          </a:bodyPr>
          <a:lstStyle/>
          <a:p>
            <a:r>
              <a:rPr lang="en-US" sz="2000" dirty="0" smtClean="0">
                <a:solidFill>
                  <a:schemeClr val="bg2"/>
                </a:solidFill>
                <a:latin typeface="+mn-lt"/>
              </a:rPr>
              <a:t>Yes</a:t>
            </a:r>
            <a:endParaRPr lang="en-US" sz="2000" dirty="0">
              <a:solidFill>
                <a:schemeClr val="bg2"/>
              </a:solidFill>
              <a:latin typeface="+mn-lt"/>
            </a:endParaRPr>
          </a:p>
        </p:txBody>
      </p:sp>
      <p:cxnSp>
        <p:nvCxnSpPr>
          <p:cNvPr id="47" name="Straight Arrow Connector 46"/>
          <p:cNvCxnSpPr/>
          <p:nvPr/>
        </p:nvCxnSpPr>
        <p:spPr bwMode="auto">
          <a:xfrm>
            <a:off x="2019300" y="4800600"/>
            <a:ext cx="685800" cy="457200"/>
          </a:xfrm>
          <a:prstGeom prst="straightConnector1">
            <a:avLst/>
          </a:prstGeom>
          <a:solidFill>
            <a:schemeClr val="accent1"/>
          </a:solidFill>
          <a:ln w="63500" cap="flat" cmpd="sng" algn="ctr">
            <a:solidFill>
              <a:schemeClr val="bg2"/>
            </a:solidFill>
            <a:prstDash val="solid"/>
            <a:round/>
            <a:headEnd type="none" w="med" len="med"/>
            <a:tailEnd type="arrow"/>
          </a:ln>
          <a:effectLst/>
        </p:spPr>
      </p:cxnSp>
      <p:grpSp>
        <p:nvGrpSpPr>
          <p:cNvPr id="22" name="Group 21"/>
          <p:cNvGrpSpPr/>
          <p:nvPr/>
        </p:nvGrpSpPr>
        <p:grpSpPr>
          <a:xfrm>
            <a:off x="114300" y="1447800"/>
            <a:ext cx="2971800" cy="457200"/>
            <a:chOff x="342900" y="1524000"/>
            <a:chExt cx="3657600" cy="533400"/>
          </a:xfrm>
        </p:grpSpPr>
        <p:sp>
          <p:nvSpPr>
            <p:cNvPr id="24" name="Rounded Rectangle 23"/>
            <p:cNvSpPr/>
            <p:nvPr/>
          </p:nvSpPr>
          <p:spPr bwMode="auto">
            <a:xfrm>
              <a:off x="342900" y="1524000"/>
              <a:ext cx="3657600" cy="533400"/>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26" name="TextBox 25"/>
            <p:cNvSpPr txBox="1"/>
            <p:nvPr/>
          </p:nvSpPr>
          <p:spPr>
            <a:xfrm>
              <a:off x="595149" y="1524000"/>
              <a:ext cx="3100553" cy="400110"/>
            </a:xfrm>
            <a:prstGeom prst="rect">
              <a:avLst/>
            </a:prstGeom>
            <a:noFill/>
            <a:ln>
              <a:noFill/>
            </a:ln>
          </p:spPr>
          <p:txBody>
            <a:bodyPr wrap="square" rtlCol="0">
              <a:spAutoFit/>
            </a:bodyPr>
            <a:lstStyle/>
            <a:p>
              <a:r>
                <a:rPr lang="en-US" sz="2000" dirty="0" smtClean="0">
                  <a:latin typeface="+mn-lt"/>
                </a:rPr>
                <a:t>Adverse Event (AE)</a:t>
              </a:r>
              <a:endParaRPr lang="en-US" sz="2000" dirty="0">
                <a:latin typeface="+mn-lt"/>
              </a:endParaRPr>
            </a:p>
          </p:txBody>
        </p:sp>
      </p:grpSp>
      <p:grpSp>
        <p:nvGrpSpPr>
          <p:cNvPr id="27" name="Group 26"/>
          <p:cNvGrpSpPr/>
          <p:nvPr/>
        </p:nvGrpSpPr>
        <p:grpSpPr>
          <a:xfrm>
            <a:off x="5295900" y="1828800"/>
            <a:ext cx="4343400" cy="457200"/>
            <a:chOff x="342900" y="1524000"/>
            <a:chExt cx="3657600" cy="533400"/>
          </a:xfrm>
        </p:grpSpPr>
        <p:sp>
          <p:nvSpPr>
            <p:cNvPr id="28" name="Rounded Rectangle 27"/>
            <p:cNvSpPr/>
            <p:nvPr/>
          </p:nvSpPr>
          <p:spPr bwMode="auto">
            <a:xfrm>
              <a:off x="342900" y="1524000"/>
              <a:ext cx="3657600" cy="533400"/>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smtClean="0">
                  <a:solidFill>
                    <a:schemeClr val="tx1"/>
                  </a:solidFill>
                </a:rPr>
                <a:t>(1)  Meets causality requirement? </a:t>
              </a:r>
              <a:endParaRPr kumimoji="0" lang="en-US" sz="2000" i="0" u="none" strike="noStrike" cap="none" normalizeH="0" baseline="0" dirty="0" smtClean="0">
                <a:ln>
                  <a:noFill/>
                </a:ln>
                <a:solidFill>
                  <a:schemeClr val="tx1"/>
                </a:solidFill>
                <a:effectLst/>
              </a:endParaRPr>
            </a:p>
          </p:txBody>
        </p:sp>
        <p:sp>
          <p:nvSpPr>
            <p:cNvPr id="29" name="TextBox 28"/>
            <p:cNvSpPr txBox="1"/>
            <p:nvPr/>
          </p:nvSpPr>
          <p:spPr>
            <a:xfrm>
              <a:off x="431024" y="1524000"/>
              <a:ext cx="3100553" cy="466795"/>
            </a:xfrm>
            <a:prstGeom prst="rect">
              <a:avLst/>
            </a:prstGeom>
            <a:noFill/>
            <a:ln>
              <a:noFill/>
            </a:ln>
          </p:spPr>
          <p:txBody>
            <a:bodyPr wrap="square" rtlCol="0">
              <a:spAutoFit/>
            </a:bodyPr>
            <a:lstStyle/>
            <a:p>
              <a:endParaRPr lang="en-US" sz="2000" dirty="0">
                <a:latin typeface="+mn-lt"/>
              </a:endParaRPr>
            </a:p>
          </p:txBody>
        </p:sp>
      </p:grpSp>
      <p:grpSp>
        <p:nvGrpSpPr>
          <p:cNvPr id="32" name="Group 31"/>
          <p:cNvGrpSpPr/>
          <p:nvPr/>
        </p:nvGrpSpPr>
        <p:grpSpPr>
          <a:xfrm>
            <a:off x="5295900" y="2971800"/>
            <a:ext cx="4343400" cy="457200"/>
            <a:chOff x="342900" y="1524000"/>
            <a:chExt cx="3657600" cy="533400"/>
          </a:xfrm>
        </p:grpSpPr>
        <p:sp>
          <p:nvSpPr>
            <p:cNvPr id="33" name="Rounded Rectangle 32"/>
            <p:cNvSpPr/>
            <p:nvPr/>
          </p:nvSpPr>
          <p:spPr bwMode="auto">
            <a:xfrm>
              <a:off x="342900" y="1524000"/>
              <a:ext cx="3657600" cy="533400"/>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smtClean="0">
                  <a:solidFill>
                    <a:schemeClr val="tx1"/>
                  </a:solidFill>
                </a:rPr>
                <a:t>(2)  Is serious? </a:t>
              </a:r>
              <a:endParaRPr kumimoji="0" lang="en-US" sz="2000" i="0" u="none" strike="noStrike" cap="none" normalizeH="0" baseline="0" dirty="0" smtClean="0">
                <a:ln>
                  <a:noFill/>
                </a:ln>
                <a:solidFill>
                  <a:schemeClr val="tx1"/>
                </a:solidFill>
                <a:effectLst/>
              </a:endParaRPr>
            </a:p>
          </p:txBody>
        </p:sp>
        <p:sp>
          <p:nvSpPr>
            <p:cNvPr id="34" name="TextBox 33"/>
            <p:cNvSpPr txBox="1"/>
            <p:nvPr/>
          </p:nvSpPr>
          <p:spPr>
            <a:xfrm>
              <a:off x="431024" y="1524000"/>
              <a:ext cx="3100553" cy="466795"/>
            </a:xfrm>
            <a:prstGeom prst="rect">
              <a:avLst/>
            </a:prstGeom>
            <a:noFill/>
            <a:ln>
              <a:noFill/>
            </a:ln>
          </p:spPr>
          <p:txBody>
            <a:bodyPr wrap="square" rtlCol="0">
              <a:spAutoFit/>
            </a:bodyPr>
            <a:lstStyle/>
            <a:p>
              <a:endParaRPr lang="en-US" sz="2000" dirty="0">
                <a:latin typeface="+mn-lt"/>
              </a:endParaRPr>
            </a:p>
          </p:txBody>
        </p:sp>
      </p:grpSp>
      <p:cxnSp>
        <p:nvCxnSpPr>
          <p:cNvPr id="38" name="Straight Arrow Connector 37"/>
          <p:cNvCxnSpPr/>
          <p:nvPr/>
        </p:nvCxnSpPr>
        <p:spPr bwMode="auto">
          <a:xfrm rot="10800000">
            <a:off x="1485900" y="3198811"/>
            <a:ext cx="3810000" cy="1588"/>
          </a:xfrm>
          <a:prstGeom prst="straightConnector1">
            <a:avLst/>
          </a:prstGeom>
          <a:solidFill>
            <a:schemeClr val="accent1"/>
          </a:solidFill>
          <a:ln w="31750" cap="flat" cmpd="sng" algn="ctr">
            <a:solidFill>
              <a:schemeClr val="bg2"/>
            </a:solidFill>
            <a:prstDash val="solid"/>
            <a:round/>
            <a:headEnd type="none" w="med" len="med"/>
            <a:tailEnd type="arrow"/>
          </a:ln>
          <a:effectLst/>
        </p:spPr>
      </p:cxnSp>
      <p:grpSp>
        <p:nvGrpSpPr>
          <p:cNvPr id="39" name="Group 38"/>
          <p:cNvGrpSpPr/>
          <p:nvPr/>
        </p:nvGrpSpPr>
        <p:grpSpPr>
          <a:xfrm>
            <a:off x="5295900" y="3886200"/>
            <a:ext cx="4343400" cy="838200"/>
            <a:chOff x="342900" y="1346200"/>
            <a:chExt cx="3657600" cy="977900"/>
          </a:xfrm>
        </p:grpSpPr>
        <p:sp>
          <p:nvSpPr>
            <p:cNvPr id="40" name="Rounded Rectangle 39"/>
            <p:cNvSpPr/>
            <p:nvPr/>
          </p:nvSpPr>
          <p:spPr bwMode="auto">
            <a:xfrm>
              <a:off x="342900" y="1346200"/>
              <a:ext cx="3657600" cy="977900"/>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smtClean="0">
                  <a:solidFill>
                    <a:schemeClr val="tx1"/>
                  </a:solidFill>
                </a:rPr>
                <a:t>(3)  Is not listed in the IB or other applicable safety information? </a:t>
              </a:r>
              <a:endParaRPr kumimoji="0" lang="en-US" sz="2000" i="0" u="none" strike="noStrike" cap="none" normalizeH="0" baseline="0" dirty="0" smtClean="0">
                <a:ln>
                  <a:noFill/>
                </a:ln>
                <a:solidFill>
                  <a:schemeClr val="tx1"/>
                </a:solidFill>
                <a:effectLst/>
              </a:endParaRPr>
            </a:p>
          </p:txBody>
        </p:sp>
        <p:sp>
          <p:nvSpPr>
            <p:cNvPr id="41" name="TextBox 40"/>
            <p:cNvSpPr txBox="1"/>
            <p:nvPr/>
          </p:nvSpPr>
          <p:spPr>
            <a:xfrm>
              <a:off x="431024" y="1524000"/>
              <a:ext cx="3100553" cy="466795"/>
            </a:xfrm>
            <a:prstGeom prst="rect">
              <a:avLst/>
            </a:prstGeom>
            <a:noFill/>
            <a:ln>
              <a:noFill/>
            </a:ln>
          </p:spPr>
          <p:txBody>
            <a:bodyPr wrap="square" rtlCol="0">
              <a:spAutoFit/>
            </a:bodyPr>
            <a:lstStyle/>
            <a:p>
              <a:endParaRPr lang="en-US" sz="2000" dirty="0">
                <a:latin typeface="+mn-lt"/>
              </a:endParaRPr>
            </a:p>
          </p:txBody>
        </p:sp>
      </p:grpSp>
      <p:grpSp>
        <p:nvGrpSpPr>
          <p:cNvPr id="42" name="Group 41"/>
          <p:cNvGrpSpPr/>
          <p:nvPr/>
        </p:nvGrpSpPr>
        <p:grpSpPr>
          <a:xfrm>
            <a:off x="114300" y="2286000"/>
            <a:ext cx="2971800" cy="707886"/>
            <a:chOff x="342900" y="1524000"/>
            <a:chExt cx="3657600" cy="825867"/>
          </a:xfrm>
        </p:grpSpPr>
        <p:sp>
          <p:nvSpPr>
            <p:cNvPr id="43" name="Rounded Rectangle 42"/>
            <p:cNvSpPr/>
            <p:nvPr/>
          </p:nvSpPr>
          <p:spPr bwMode="auto">
            <a:xfrm>
              <a:off x="342900" y="1524000"/>
              <a:ext cx="3657600" cy="800100"/>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44" name="TextBox 43"/>
            <p:cNvSpPr txBox="1"/>
            <p:nvPr/>
          </p:nvSpPr>
          <p:spPr>
            <a:xfrm>
              <a:off x="595149" y="1524000"/>
              <a:ext cx="3100553" cy="825867"/>
            </a:xfrm>
            <a:prstGeom prst="rect">
              <a:avLst/>
            </a:prstGeom>
            <a:noFill/>
            <a:ln>
              <a:noFill/>
            </a:ln>
          </p:spPr>
          <p:txBody>
            <a:bodyPr wrap="square" rtlCol="0">
              <a:spAutoFit/>
            </a:bodyPr>
            <a:lstStyle/>
            <a:p>
              <a:r>
                <a:rPr lang="en-US" sz="2000" dirty="0" smtClean="0">
                  <a:latin typeface="+mn-lt"/>
                </a:rPr>
                <a:t>Suspected Adverse Reaction (SAR)</a:t>
              </a:r>
              <a:endParaRPr lang="en-US" sz="2000" dirty="0">
                <a:latin typeface="+mn-lt"/>
              </a:endParaRPr>
            </a:p>
          </p:txBody>
        </p:sp>
      </p:grpSp>
      <p:grpSp>
        <p:nvGrpSpPr>
          <p:cNvPr id="46" name="Group 45"/>
          <p:cNvGrpSpPr/>
          <p:nvPr/>
        </p:nvGrpSpPr>
        <p:grpSpPr>
          <a:xfrm>
            <a:off x="114300" y="3352800"/>
            <a:ext cx="2971800" cy="533400"/>
            <a:chOff x="342900" y="1524000"/>
            <a:chExt cx="3657600" cy="800100"/>
          </a:xfrm>
        </p:grpSpPr>
        <p:sp>
          <p:nvSpPr>
            <p:cNvPr id="49" name="Rounded Rectangle 48"/>
            <p:cNvSpPr/>
            <p:nvPr/>
          </p:nvSpPr>
          <p:spPr bwMode="auto">
            <a:xfrm>
              <a:off x="342900" y="1524000"/>
              <a:ext cx="3657600" cy="800100"/>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50" name="TextBox 49"/>
            <p:cNvSpPr txBox="1"/>
            <p:nvPr/>
          </p:nvSpPr>
          <p:spPr>
            <a:xfrm>
              <a:off x="595149" y="1524000"/>
              <a:ext cx="3100553" cy="466795"/>
            </a:xfrm>
            <a:prstGeom prst="rect">
              <a:avLst/>
            </a:prstGeom>
            <a:noFill/>
            <a:ln>
              <a:noFill/>
            </a:ln>
          </p:spPr>
          <p:txBody>
            <a:bodyPr wrap="square" rtlCol="0">
              <a:spAutoFit/>
            </a:bodyPr>
            <a:lstStyle/>
            <a:p>
              <a:r>
                <a:rPr lang="en-US" sz="2000" dirty="0" smtClean="0">
                  <a:latin typeface="+mn-lt"/>
                </a:rPr>
                <a:t>Serious SAR (SSAR)</a:t>
              </a:r>
              <a:endParaRPr lang="en-US" sz="2000" dirty="0">
                <a:latin typeface="+mn-lt"/>
              </a:endParaRPr>
            </a:p>
          </p:txBody>
        </p:sp>
      </p:grpSp>
      <p:grpSp>
        <p:nvGrpSpPr>
          <p:cNvPr id="51" name="Group 50"/>
          <p:cNvGrpSpPr/>
          <p:nvPr/>
        </p:nvGrpSpPr>
        <p:grpSpPr>
          <a:xfrm>
            <a:off x="114300" y="4419600"/>
            <a:ext cx="1981200" cy="533400"/>
            <a:chOff x="342900" y="1524000"/>
            <a:chExt cx="3657600" cy="800100"/>
          </a:xfrm>
        </p:grpSpPr>
        <p:sp>
          <p:nvSpPr>
            <p:cNvPr id="52" name="Rounded Rectangle 51"/>
            <p:cNvSpPr/>
            <p:nvPr/>
          </p:nvSpPr>
          <p:spPr bwMode="auto">
            <a:xfrm>
              <a:off x="342900" y="1524000"/>
              <a:ext cx="3657600" cy="800100"/>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53" name="TextBox 52"/>
            <p:cNvSpPr txBox="1"/>
            <p:nvPr/>
          </p:nvSpPr>
          <p:spPr>
            <a:xfrm>
              <a:off x="595149" y="1524000"/>
              <a:ext cx="3100553" cy="600165"/>
            </a:xfrm>
            <a:prstGeom prst="rect">
              <a:avLst/>
            </a:prstGeom>
            <a:noFill/>
            <a:ln>
              <a:noFill/>
            </a:ln>
          </p:spPr>
          <p:txBody>
            <a:bodyPr wrap="square" rtlCol="0">
              <a:spAutoFit/>
            </a:bodyPr>
            <a:lstStyle/>
            <a:p>
              <a:r>
                <a:rPr lang="en-US" sz="2000" dirty="0" smtClean="0">
                  <a:latin typeface="+mn-lt"/>
                </a:rPr>
                <a:t>Unexpected</a:t>
              </a:r>
              <a:endParaRPr lang="en-US" sz="2000" dirty="0">
                <a:latin typeface="+mn-lt"/>
              </a:endParaRPr>
            </a:p>
          </p:txBody>
        </p:sp>
      </p:grpSp>
      <p:grpSp>
        <p:nvGrpSpPr>
          <p:cNvPr id="54" name="Group 53"/>
          <p:cNvGrpSpPr/>
          <p:nvPr/>
        </p:nvGrpSpPr>
        <p:grpSpPr>
          <a:xfrm>
            <a:off x="2628900" y="4800600"/>
            <a:ext cx="2514600" cy="1524000"/>
            <a:chOff x="38100" y="4495800"/>
            <a:chExt cx="3048000" cy="1828800"/>
          </a:xfrm>
        </p:grpSpPr>
        <p:sp>
          <p:nvSpPr>
            <p:cNvPr id="55" name="16-Point Star 54"/>
            <p:cNvSpPr/>
            <p:nvPr/>
          </p:nvSpPr>
          <p:spPr bwMode="auto">
            <a:xfrm>
              <a:off x="38100" y="4495800"/>
              <a:ext cx="3048000" cy="1828800"/>
            </a:xfrm>
            <a:prstGeom prst="star16">
              <a:avLst/>
            </a:prstGeom>
            <a:gradFill>
              <a:gsLst>
                <a:gs pos="0">
                  <a:srgbClr val="FFC000"/>
                </a:gs>
                <a:gs pos="0">
                  <a:srgbClr val="FFFF00"/>
                </a:gs>
                <a:gs pos="80000">
                  <a:srgbClr val="FFC000"/>
                </a:gs>
                <a:gs pos="100000">
                  <a:schemeClr val="accent3">
                    <a:shade val="94000"/>
                    <a:satMod val="135000"/>
                  </a:schemeClr>
                </a:gs>
              </a:gsLst>
              <a:lin ang="16200000" scaled="0"/>
            </a:gra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56" name="TextBox 55"/>
            <p:cNvSpPr txBox="1"/>
            <p:nvPr/>
          </p:nvSpPr>
          <p:spPr>
            <a:xfrm>
              <a:off x="495300" y="5029200"/>
              <a:ext cx="2286000" cy="849463"/>
            </a:xfrm>
            <a:prstGeom prst="rect">
              <a:avLst/>
            </a:prstGeom>
            <a:noFill/>
          </p:spPr>
          <p:txBody>
            <a:bodyPr wrap="square" rtlCol="0">
              <a:spAutoFit/>
            </a:bodyPr>
            <a:lstStyle/>
            <a:p>
              <a:pPr algn="ctr"/>
              <a:r>
                <a:rPr lang="en-US" dirty="0" smtClean="0">
                  <a:solidFill>
                    <a:schemeClr val="bg2"/>
                  </a:solidFill>
                  <a:latin typeface="+mj-lt"/>
                </a:rPr>
                <a:t>FILE</a:t>
              </a:r>
              <a:endParaRPr lang="en-US" dirty="0">
                <a:solidFill>
                  <a:schemeClr val="bg2"/>
                </a:solidFill>
                <a:latin typeface="+mj-l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linds(horizontal)">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blinds(horizontal)">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blinds(horizontal)">
                                      <p:cBhvr>
                                        <p:cTn id="17" dur="500"/>
                                        <p:tgtEl>
                                          <p:spTgt spid="19"/>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blinds(horizontal)">
                                      <p:cBhvr>
                                        <p:cTn id="20" dur="500"/>
                                        <p:tgtEl>
                                          <p:spTgt spid="21"/>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blinds(horizontal)">
                                      <p:cBhvr>
                                        <p:cTn id="25" dur="500"/>
                                        <p:tgtEl>
                                          <p:spTgt spid="23"/>
                                        </p:tgtEl>
                                      </p:cBhvr>
                                    </p:animEffect>
                                  </p:childTnLst>
                                </p:cTn>
                              </p:par>
                              <p:par>
                                <p:cTn id="26" presetID="3" presetClass="entr" presetSubtype="10" fill="hold" nodeType="withEffect">
                                  <p:stCondLst>
                                    <p:cond delay="0"/>
                                  </p:stCondLst>
                                  <p:childTnLst>
                                    <p:set>
                                      <p:cBhvr>
                                        <p:cTn id="27" dur="1" fill="hold">
                                          <p:stCondLst>
                                            <p:cond delay="0"/>
                                          </p:stCondLst>
                                        </p:cTn>
                                        <p:tgtEl>
                                          <p:spTgt spid="42"/>
                                        </p:tgtEl>
                                        <p:attrNameLst>
                                          <p:attrName>style.visibility</p:attrName>
                                        </p:attrNameLst>
                                      </p:cBhvr>
                                      <p:to>
                                        <p:strVal val="visible"/>
                                      </p:to>
                                    </p:set>
                                    <p:animEffect transition="in" filter="blinds(horizontal)">
                                      <p:cBhvr>
                                        <p:cTn id="28" dur="500"/>
                                        <p:tgtEl>
                                          <p:spTgt spid="42"/>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blinds(horizontal)">
                                      <p:cBhvr>
                                        <p:cTn id="33" dur="500"/>
                                        <p:tgtEl>
                                          <p:spTgt spid="32"/>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38"/>
                                        </p:tgtEl>
                                        <p:attrNameLst>
                                          <p:attrName>style.visibility</p:attrName>
                                        </p:attrNameLst>
                                      </p:cBhvr>
                                      <p:to>
                                        <p:strVal val="visible"/>
                                      </p:to>
                                    </p:set>
                                    <p:animEffect transition="in" filter="blinds(horizontal)">
                                      <p:cBhvr>
                                        <p:cTn id="38" dur="500"/>
                                        <p:tgtEl>
                                          <p:spTgt spid="38"/>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30"/>
                                        </p:tgtEl>
                                        <p:attrNameLst>
                                          <p:attrName>style.visibility</p:attrName>
                                        </p:attrNameLst>
                                      </p:cBhvr>
                                      <p:to>
                                        <p:strVal val="visible"/>
                                      </p:to>
                                    </p:set>
                                    <p:animEffect transition="in" filter="blinds(horizontal)">
                                      <p:cBhvr>
                                        <p:cTn id="41" dur="500"/>
                                        <p:tgtEl>
                                          <p:spTgt spid="30"/>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25"/>
                                        </p:tgtEl>
                                        <p:attrNameLst>
                                          <p:attrName>style.visibility</p:attrName>
                                        </p:attrNameLst>
                                      </p:cBhvr>
                                      <p:to>
                                        <p:strVal val="visible"/>
                                      </p:to>
                                    </p:set>
                                    <p:animEffect transition="in" filter="blinds(horizontal)">
                                      <p:cBhvr>
                                        <p:cTn id="46" dur="500"/>
                                        <p:tgtEl>
                                          <p:spTgt spid="25"/>
                                        </p:tgtEl>
                                      </p:cBhvr>
                                    </p:animEffect>
                                  </p:childTnLst>
                                </p:cTn>
                              </p:par>
                              <p:par>
                                <p:cTn id="47" presetID="3" presetClass="entr" presetSubtype="10" fill="hold" nodeType="withEffect">
                                  <p:stCondLst>
                                    <p:cond delay="0"/>
                                  </p:stCondLst>
                                  <p:childTnLst>
                                    <p:set>
                                      <p:cBhvr>
                                        <p:cTn id="48" dur="1" fill="hold">
                                          <p:stCondLst>
                                            <p:cond delay="0"/>
                                          </p:stCondLst>
                                        </p:cTn>
                                        <p:tgtEl>
                                          <p:spTgt spid="46"/>
                                        </p:tgtEl>
                                        <p:attrNameLst>
                                          <p:attrName>style.visibility</p:attrName>
                                        </p:attrNameLst>
                                      </p:cBhvr>
                                      <p:to>
                                        <p:strVal val="visible"/>
                                      </p:to>
                                    </p:set>
                                    <p:animEffect transition="in" filter="blinds(horizontal)">
                                      <p:cBhvr>
                                        <p:cTn id="49" dur="500"/>
                                        <p:tgtEl>
                                          <p:spTgt spid="46"/>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nodeType="clickEffect">
                                  <p:stCondLst>
                                    <p:cond delay="0"/>
                                  </p:stCondLst>
                                  <p:childTnLst>
                                    <p:set>
                                      <p:cBhvr>
                                        <p:cTn id="53" dur="1" fill="hold">
                                          <p:stCondLst>
                                            <p:cond delay="0"/>
                                          </p:stCondLst>
                                        </p:cTn>
                                        <p:tgtEl>
                                          <p:spTgt spid="39"/>
                                        </p:tgtEl>
                                        <p:attrNameLst>
                                          <p:attrName>style.visibility</p:attrName>
                                        </p:attrNameLst>
                                      </p:cBhvr>
                                      <p:to>
                                        <p:strVal val="visible"/>
                                      </p:to>
                                    </p:set>
                                    <p:animEffect transition="in" filter="blinds(horizontal)">
                                      <p:cBhvr>
                                        <p:cTn id="54" dur="500"/>
                                        <p:tgtEl>
                                          <p:spTgt spid="39"/>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nodeType="click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blinds(horizontal)">
                                      <p:cBhvr>
                                        <p:cTn id="59" dur="500"/>
                                        <p:tgtEl>
                                          <p:spTgt spid="36"/>
                                        </p:tgtEl>
                                      </p:cBhvr>
                                    </p:animEffect>
                                  </p:childTnLst>
                                </p:cTn>
                              </p:par>
                              <p:par>
                                <p:cTn id="60" presetID="3" presetClass="entr" presetSubtype="10" fill="hold" grpId="0" nodeType="withEffect">
                                  <p:stCondLst>
                                    <p:cond delay="0"/>
                                  </p:stCondLst>
                                  <p:childTnLst>
                                    <p:set>
                                      <p:cBhvr>
                                        <p:cTn id="61" dur="1" fill="hold">
                                          <p:stCondLst>
                                            <p:cond delay="0"/>
                                          </p:stCondLst>
                                        </p:cTn>
                                        <p:tgtEl>
                                          <p:spTgt spid="37"/>
                                        </p:tgtEl>
                                        <p:attrNameLst>
                                          <p:attrName>style.visibility</p:attrName>
                                        </p:attrNameLst>
                                      </p:cBhvr>
                                      <p:to>
                                        <p:strVal val="visible"/>
                                      </p:to>
                                    </p:set>
                                    <p:animEffect transition="in" filter="blinds(horizontal)">
                                      <p:cBhvr>
                                        <p:cTn id="62" dur="500"/>
                                        <p:tgtEl>
                                          <p:spTgt spid="37"/>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blinds(horizontal)">
                                      <p:cBhvr>
                                        <p:cTn id="67" dur="500"/>
                                        <p:tgtEl>
                                          <p:spTgt spid="31"/>
                                        </p:tgtEl>
                                      </p:cBhvr>
                                    </p:animEffect>
                                  </p:childTnLst>
                                </p:cTn>
                              </p:par>
                              <p:par>
                                <p:cTn id="68" presetID="3" presetClass="entr" presetSubtype="10" fill="hold" nodeType="withEffect">
                                  <p:stCondLst>
                                    <p:cond delay="0"/>
                                  </p:stCondLst>
                                  <p:childTnLst>
                                    <p:set>
                                      <p:cBhvr>
                                        <p:cTn id="69" dur="1" fill="hold">
                                          <p:stCondLst>
                                            <p:cond delay="0"/>
                                          </p:stCondLst>
                                        </p:cTn>
                                        <p:tgtEl>
                                          <p:spTgt spid="51"/>
                                        </p:tgtEl>
                                        <p:attrNameLst>
                                          <p:attrName>style.visibility</p:attrName>
                                        </p:attrNameLst>
                                      </p:cBhvr>
                                      <p:to>
                                        <p:strVal val="visible"/>
                                      </p:to>
                                    </p:set>
                                    <p:animEffect transition="in" filter="blinds(horizontal)">
                                      <p:cBhvr>
                                        <p:cTn id="70" dur="500"/>
                                        <p:tgtEl>
                                          <p:spTgt spid="51"/>
                                        </p:tgtEl>
                                      </p:cBhvr>
                                    </p:animEffect>
                                  </p:childTnLst>
                                </p:cTn>
                              </p:par>
                            </p:childTnLst>
                          </p:cTn>
                        </p:par>
                      </p:childTnLst>
                    </p:cTn>
                  </p:par>
                  <p:par>
                    <p:cTn id="71" fill="hold">
                      <p:stCondLst>
                        <p:cond delay="indefinite"/>
                      </p:stCondLst>
                      <p:childTnLst>
                        <p:par>
                          <p:cTn id="72" fill="hold">
                            <p:stCondLst>
                              <p:cond delay="0"/>
                            </p:stCondLst>
                            <p:childTnLst>
                              <p:par>
                                <p:cTn id="73" presetID="3" presetClass="entr" presetSubtype="10" fill="hold" nodeType="clickEffect">
                                  <p:stCondLst>
                                    <p:cond delay="0"/>
                                  </p:stCondLst>
                                  <p:childTnLst>
                                    <p:set>
                                      <p:cBhvr>
                                        <p:cTn id="74" dur="1" fill="hold">
                                          <p:stCondLst>
                                            <p:cond delay="0"/>
                                          </p:stCondLst>
                                        </p:cTn>
                                        <p:tgtEl>
                                          <p:spTgt spid="47"/>
                                        </p:tgtEl>
                                        <p:attrNameLst>
                                          <p:attrName>style.visibility</p:attrName>
                                        </p:attrNameLst>
                                      </p:cBhvr>
                                      <p:to>
                                        <p:strVal val="visible"/>
                                      </p:to>
                                    </p:set>
                                    <p:animEffect transition="in" filter="blinds(horizontal)">
                                      <p:cBhvr>
                                        <p:cTn id="75" dur="500"/>
                                        <p:tgtEl>
                                          <p:spTgt spid="47"/>
                                        </p:tgtEl>
                                      </p:cBhvr>
                                    </p:animEffect>
                                  </p:childTnLst>
                                </p:cTn>
                              </p:par>
                              <p:par>
                                <p:cTn id="76" presetID="3" presetClass="entr" presetSubtype="10" fill="hold" nodeType="withEffect">
                                  <p:stCondLst>
                                    <p:cond delay="0"/>
                                  </p:stCondLst>
                                  <p:childTnLst>
                                    <p:set>
                                      <p:cBhvr>
                                        <p:cTn id="77" dur="1" fill="hold">
                                          <p:stCondLst>
                                            <p:cond delay="0"/>
                                          </p:stCondLst>
                                        </p:cTn>
                                        <p:tgtEl>
                                          <p:spTgt spid="54"/>
                                        </p:tgtEl>
                                        <p:attrNameLst>
                                          <p:attrName>style.visibility</p:attrName>
                                        </p:attrNameLst>
                                      </p:cBhvr>
                                      <p:to>
                                        <p:strVal val="visible"/>
                                      </p:to>
                                    </p:set>
                                    <p:animEffect transition="in" filter="blinds(horizontal)">
                                      <p:cBhvr>
                                        <p:cTn id="78"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30" grpId="0"/>
      <p:bldP spid="37"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z="2900" dirty="0" smtClean="0">
                <a:solidFill>
                  <a:srgbClr val="C00000"/>
                </a:solidFill>
                <a:latin typeface="Trebuchet MS" pitchFamily="34" charset="0"/>
              </a:rPr>
              <a:t>Other New Expedited Filing Requirements for Sponsors</a:t>
            </a:r>
            <a:endParaRPr lang="en-US" sz="2900" dirty="0"/>
          </a:p>
        </p:txBody>
      </p:sp>
      <p:sp>
        <p:nvSpPr>
          <p:cNvPr id="447491" name="Rectangle 3"/>
          <p:cNvSpPr>
            <a:spLocks noGrp="1" noChangeArrowheads="1"/>
          </p:cNvSpPr>
          <p:nvPr>
            <p:ph idx="1"/>
          </p:nvPr>
        </p:nvSpPr>
        <p:spPr>
          <a:xfrm>
            <a:off x="266700" y="1524000"/>
            <a:ext cx="9563100" cy="4800600"/>
          </a:xfrm>
        </p:spPr>
        <p:txBody>
          <a:bodyPr/>
          <a:lstStyle/>
          <a:p>
            <a:r>
              <a:rPr lang="en-US" sz="1600" b="1" dirty="0" smtClean="0">
                <a:solidFill>
                  <a:schemeClr val="bg2"/>
                </a:solidFill>
              </a:rPr>
              <a:t>Study endpoints  </a:t>
            </a:r>
          </a:p>
          <a:p>
            <a:pPr lvl="1"/>
            <a:r>
              <a:rPr lang="en-US" sz="1200" b="1" dirty="0" smtClean="0">
                <a:solidFill>
                  <a:schemeClr val="bg2"/>
                </a:solidFill>
              </a:rPr>
              <a:t>Mortality or major morbidity</a:t>
            </a:r>
          </a:p>
          <a:p>
            <a:pPr lvl="1"/>
            <a:r>
              <a:rPr lang="en-US" sz="1200" b="1" dirty="0" smtClean="0">
                <a:solidFill>
                  <a:schemeClr val="bg2"/>
                </a:solidFill>
              </a:rPr>
              <a:t>In general should not be filed expeditiously</a:t>
            </a:r>
          </a:p>
          <a:p>
            <a:pPr lvl="1"/>
            <a:r>
              <a:rPr lang="en-US" sz="1200" b="1" u="sng" dirty="0" smtClean="0">
                <a:solidFill>
                  <a:schemeClr val="bg2"/>
                </a:solidFill>
              </a:rPr>
              <a:t>Exception: </a:t>
            </a:r>
            <a:r>
              <a:rPr lang="en-US" sz="1200" b="1" dirty="0" smtClean="0">
                <a:solidFill>
                  <a:schemeClr val="bg2"/>
                </a:solidFill>
              </a:rPr>
              <a:t>If there is evidence suggesting a causal relationship (e.g., death from anaphylaxis in a trial with an all-cause mortality endpoint) </a:t>
            </a:r>
          </a:p>
          <a:p>
            <a:r>
              <a:rPr lang="en-US" sz="1600" b="1" dirty="0" smtClean="0">
                <a:solidFill>
                  <a:schemeClr val="bg2"/>
                </a:solidFill>
              </a:rPr>
              <a:t>Increased occurrence of Serious Suspected Adverse Reactions</a:t>
            </a:r>
          </a:p>
          <a:p>
            <a:pPr lvl="1"/>
            <a:r>
              <a:rPr lang="en-US" sz="1200" b="1" dirty="0" smtClean="0">
                <a:solidFill>
                  <a:schemeClr val="bg2"/>
                </a:solidFill>
              </a:rPr>
              <a:t>Sponsor must file any clinically important increase in the rate of a SSAR over that listed in the protocol or IB</a:t>
            </a:r>
          </a:p>
          <a:p>
            <a:r>
              <a:rPr lang="en-US" sz="1600" b="1" dirty="0" smtClean="0">
                <a:solidFill>
                  <a:schemeClr val="bg2"/>
                </a:solidFill>
              </a:rPr>
              <a:t>Findings that suggest a significant human risk</a:t>
            </a:r>
          </a:p>
          <a:p>
            <a:pPr lvl="1"/>
            <a:r>
              <a:rPr lang="en-US" sz="1200" b="1" dirty="0" smtClean="0">
                <a:solidFill>
                  <a:schemeClr val="bg2"/>
                </a:solidFill>
              </a:rPr>
              <a:t>Sponsor must file expeditiously any findings that suggest a significant risk from:</a:t>
            </a:r>
          </a:p>
          <a:p>
            <a:pPr lvl="2"/>
            <a:r>
              <a:rPr lang="en-US" sz="1200" b="1" dirty="0" smtClean="0">
                <a:solidFill>
                  <a:srgbClr val="C00000"/>
                </a:solidFill>
              </a:rPr>
              <a:t>Clinical, epidemiological, or pooled analysis of multiple studies</a:t>
            </a:r>
          </a:p>
          <a:p>
            <a:pPr lvl="2"/>
            <a:r>
              <a:rPr lang="en-US" sz="1200" b="1" dirty="0" smtClean="0">
                <a:solidFill>
                  <a:schemeClr val="bg2"/>
                </a:solidFill>
              </a:rPr>
              <a:t>Animal or </a:t>
            </a:r>
            <a:r>
              <a:rPr lang="en-US" sz="1200" b="1" dirty="0" smtClean="0">
                <a:solidFill>
                  <a:srgbClr val="C00000"/>
                </a:solidFill>
              </a:rPr>
              <a:t>in vitro testing </a:t>
            </a:r>
            <a:r>
              <a:rPr lang="en-US" sz="1200" b="1" dirty="0" smtClean="0">
                <a:solidFill>
                  <a:schemeClr val="bg2"/>
                </a:solidFill>
              </a:rPr>
              <a:t>(e.g., </a:t>
            </a:r>
            <a:r>
              <a:rPr lang="en-US" sz="1200" b="1" dirty="0" err="1" smtClean="0">
                <a:solidFill>
                  <a:schemeClr val="bg2"/>
                </a:solidFill>
              </a:rPr>
              <a:t>mutagenicity</a:t>
            </a:r>
            <a:r>
              <a:rPr lang="en-US" sz="1200" b="1" dirty="0" smtClean="0">
                <a:solidFill>
                  <a:schemeClr val="bg2"/>
                </a:solidFill>
              </a:rPr>
              <a:t>, </a:t>
            </a:r>
            <a:r>
              <a:rPr lang="en-US" sz="1200" b="1" dirty="0" err="1" smtClean="0">
                <a:solidFill>
                  <a:schemeClr val="bg2"/>
                </a:solidFill>
              </a:rPr>
              <a:t>teratogenicity</a:t>
            </a:r>
            <a:r>
              <a:rPr lang="en-US" sz="1200" b="1" dirty="0" smtClean="0">
                <a:solidFill>
                  <a:schemeClr val="bg2"/>
                </a:solidFill>
              </a:rPr>
              <a:t>, carcinogenicity)</a:t>
            </a:r>
          </a:p>
          <a:p>
            <a:pPr lvl="1"/>
            <a:r>
              <a:rPr lang="en-US" sz="1200" b="1" dirty="0" smtClean="0">
                <a:solidFill>
                  <a:schemeClr val="bg2"/>
                </a:solidFill>
              </a:rPr>
              <a:t>Ordinarily, results in a safety-related change in the protocol, IB, informed consent, or other aspect of the overall conduct of the clinical investigation</a:t>
            </a:r>
          </a:p>
          <a:p>
            <a:r>
              <a:rPr lang="en-US" sz="1600" b="1" dirty="0" smtClean="0">
                <a:solidFill>
                  <a:schemeClr val="bg2"/>
                </a:solidFill>
              </a:rPr>
              <a:t>IND exempt Bioavailability/Bioequivalence studies</a:t>
            </a:r>
          </a:p>
          <a:p>
            <a:pPr lvl="1"/>
            <a:r>
              <a:rPr lang="en-US" sz="1200" b="1" dirty="0" smtClean="0">
                <a:solidFill>
                  <a:schemeClr val="bg2"/>
                </a:solidFill>
              </a:rPr>
              <a:t>Current - no safety reporting requirements</a:t>
            </a:r>
          </a:p>
          <a:p>
            <a:pPr lvl="1"/>
            <a:r>
              <a:rPr lang="en-US" sz="1200" b="1" dirty="0" smtClean="0">
                <a:solidFill>
                  <a:schemeClr val="bg2"/>
                </a:solidFill>
              </a:rPr>
              <a:t>New requirement: must file </a:t>
            </a:r>
            <a:r>
              <a:rPr lang="en-US" sz="1200" b="1" dirty="0" smtClean="0">
                <a:solidFill>
                  <a:srgbClr val="C00000"/>
                </a:solidFill>
              </a:rPr>
              <a:t>ALL</a:t>
            </a:r>
            <a:r>
              <a:rPr lang="en-US" sz="1200" b="1" dirty="0" smtClean="0">
                <a:solidFill>
                  <a:schemeClr val="bg2"/>
                </a:solidFill>
              </a:rPr>
              <a:t> serious AEs</a:t>
            </a:r>
            <a:endParaRPr lang="en-US" sz="1200" b="1" dirty="0" smtClean="0">
              <a:solidFill>
                <a:srgbClr val="C00000"/>
              </a:solidFill>
            </a:endParaRPr>
          </a:p>
          <a:p>
            <a:pPr lvl="1"/>
            <a:endParaRPr lang="en-US" sz="1000" b="1" dirty="0" smtClean="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7491">
                                            <p:txEl>
                                              <p:pRg st="0" end="0"/>
                                            </p:txEl>
                                          </p:spTgt>
                                        </p:tgtEl>
                                        <p:attrNameLst>
                                          <p:attrName>style.visibility</p:attrName>
                                        </p:attrNameLst>
                                      </p:cBhvr>
                                      <p:to>
                                        <p:strVal val="visible"/>
                                      </p:to>
                                    </p:set>
                                    <p:anim calcmode="lin" valueType="num">
                                      <p:cBhvr additive="base">
                                        <p:cTn id="7" dur="500" fill="hold"/>
                                        <p:tgtEl>
                                          <p:spTgt spid="4474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74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47491">
                                            <p:txEl>
                                              <p:pRg st="1" end="1"/>
                                            </p:txEl>
                                          </p:spTgt>
                                        </p:tgtEl>
                                        <p:attrNameLst>
                                          <p:attrName>style.visibility</p:attrName>
                                        </p:attrNameLst>
                                      </p:cBhvr>
                                      <p:to>
                                        <p:strVal val="visible"/>
                                      </p:to>
                                    </p:set>
                                    <p:anim calcmode="lin" valueType="num">
                                      <p:cBhvr additive="base">
                                        <p:cTn id="13" dur="500" fill="hold"/>
                                        <p:tgtEl>
                                          <p:spTgt spid="4474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474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47491">
                                            <p:txEl>
                                              <p:pRg st="2" end="2"/>
                                            </p:txEl>
                                          </p:spTgt>
                                        </p:tgtEl>
                                        <p:attrNameLst>
                                          <p:attrName>style.visibility</p:attrName>
                                        </p:attrNameLst>
                                      </p:cBhvr>
                                      <p:to>
                                        <p:strVal val="visible"/>
                                      </p:to>
                                    </p:set>
                                    <p:anim calcmode="lin" valueType="num">
                                      <p:cBhvr additive="base">
                                        <p:cTn id="19" dur="500" fill="hold"/>
                                        <p:tgtEl>
                                          <p:spTgt spid="4474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474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47491">
                                            <p:txEl>
                                              <p:pRg st="3" end="3"/>
                                            </p:txEl>
                                          </p:spTgt>
                                        </p:tgtEl>
                                        <p:attrNameLst>
                                          <p:attrName>style.visibility</p:attrName>
                                        </p:attrNameLst>
                                      </p:cBhvr>
                                      <p:to>
                                        <p:strVal val="visible"/>
                                      </p:to>
                                    </p:set>
                                    <p:anim calcmode="lin" valueType="num">
                                      <p:cBhvr additive="base">
                                        <p:cTn id="25" dur="500" fill="hold"/>
                                        <p:tgtEl>
                                          <p:spTgt spid="44749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474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47491">
                                            <p:txEl>
                                              <p:pRg st="4" end="4"/>
                                            </p:txEl>
                                          </p:spTgt>
                                        </p:tgtEl>
                                        <p:attrNameLst>
                                          <p:attrName>style.visibility</p:attrName>
                                        </p:attrNameLst>
                                      </p:cBhvr>
                                      <p:to>
                                        <p:strVal val="visible"/>
                                      </p:to>
                                    </p:set>
                                    <p:anim calcmode="lin" valueType="num">
                                      <p:cBhvr additive="base">
                                        <p:cTn id="31" dur="500" fill="hold"/>
                                        <p:tgtEl>
                                          <p:spTgt spid="44749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4749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47491">
                                            <p:txEl>
                                              <p:pRg st="5" end="5"/>
                                            </p:txEl>
                                          </p:spTgt>
                                        </p:tgtEl>
                                        <p:attrNameLst>
                                          <p:attrName>style.visibility</p:attrName>
                                        </p:attrNameLst>
                                      </p:cBhvr>
                                      <p:to>
                                        <p:strVal val="visible"/>
                                      </p:to>
                                    </p:set>
                                    <p:anim calcmode="lin" valueType="num">
                                      <p:cBhvr additive="base">
                                        <p:cTn id="37" dur="500" fill="hold"/>
                                        <p:tgtEl>
                                          <p:spTgt spid="44749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4749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47491">
                                            <p:txEl>
                                              <p:pRg st="6" end="6"/>
                                            </p:txEl>
                                          </p:spTgt>
                                        </p:tgtEl>
                                        <p:attrNameLst>
                                          <p:attrName>style.visibility</p:attrName>
                                        </p:attrNameLst>
                                      </p:cBhvr>
                                      <p:to>
                                        <p:strVal val="visible"/>
                                      </p:to>
                                    </p:set>
                                    <p:anim calcmode="lin" valueType="num">
                                      <p:cBhvr additive="base">
                                        <p:cTn id="43" dur="500" fill="hold"/>
                                        <p:tgtEl>
                                          <p:spTgt spid="447491">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4749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47491">
                                            <p:txEl>
                                              <p:pRg st="7" end="7"/>
                                            </p:txEl>
                                          </p:spTgt>
                                        </p:tgtEl>
                                        <p:attrNameLst>
                                          <p:attrName>style.visibility</p:attrName>
                                        </p:attrNameLst>
                                      </p:cBhvr>
                                      <p:to>
                                        <p:strVal val="visible"/>
                                      </p:to>
                                    </p:set>
                                    <p:anim calcmode="lin" valueType="num">
                                      <p:cBhvr additive="base">
                                        <p:cTn id="49" dur="500" fill="hold"/>
                                        <p:tgtEl>
                                          <p:spTgt spid="447491">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47491">
                                            <p:txEl>
                                              <p:pRg st="7" end="7"/>
                                            </p:txEl>
                                          </p:spTgt>
                                        </p:tgtEl>
                                        <p:attrNameLst>
                                          <p:attrName>ppt_y</p:attrName>
                                        </p:attrNameLst>
                                      </p:cBhvr>
                                      <p:tavLst>
                                        <p:tav tm="0">
                                          <p:val>
                                            <p:strVal val="#ppt_y"/>
                                          </p:val>
                                        </p:tav>
                                        <p:tav tm="100000">
                                          <p:val>
                                            <p:strVal val="#ppt_y"/>
                                          </p:val>
                                        </p:tav>
                                      </p:tavLst>
                                    </p:anim>
                                  </p:childTnLst>
                                </p:cTn>
                              </p:par>
                              <p:par>
                                <p:cTn id="51" presetID="2" presetClass="entr" presetSubtype="8" fill="hold" grpId="0" nodeType="withEffect">
                                  <p:stCondLst>
                                    <p:cond delay="0"/>
                                  </p:stCondLst>
                                  <p:childTnLst>
                                    <p:set>
                                      <p:cBhvr>
                                        <p:cTn id="52" dur="1" fill="hold">
                                          <p:stCondLst>
                                            <p:cond delay="0"/>
                                          </p:stCondLst>
                                        </p:cTn>
                                        <p:tgtEl>
                                          <p:spTgt spid="447491">
                                            <p:txEl>
                                              <p:pRg st="8" end="8"/>
                                            </p:txEl>
                                          </p:spTgt>
                                        </p:tgtEl>
                                        <p:attrNameLst>
                                          <p:attrName>style.visibility</p:attrName>
                                        </p:attrNameLst>
                                      </p:cBhvr>
                                      <p:to>
                                        <p:strVal val="visible"/>
                                      </p:to>
                                    </p:set>
                                    <p:anim calcmode="lin" valueType="num">
                                      <p:cBhvr additive="base">
                                        <p:cTn id="53" dur="500" fill="hold"/>
                                        <p:tgtEl>
                                          <p:spTgt spid="447491">
                                            <p:txEl>
                                              <p:pRg st="8" end="8"/>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447491">
                                            <p:txEl>
                                              <p:pRg st="8" end="8"/>
                                            </p:txEl>
                                          </p:spTgt>
                                        </p:tgtEl>
                                        <p:attrNameLst>
                                          <p:attrName>ppt_y</p:attrName>
                                        </p:attrNameLst>
                                      </p:cBhvr>
                                      <p:tavLst>
                                        <p:tav tm="0">
                                          <p:val>
                                            <p:strVal val="#ppt_y"/>
                                          </p:val>
                                        </p:tav>
                                        <p:tav tm="100000">
                                          <p:val>
                                            <p:strVal val="#ppt_y"/>
                                          </p:val>
                                        </p:tav>
                                      </p:tavLst>
                                    </p:anim>
                                  </p:childTnLst>
                                </p:cTn>
                              </p:par>
                              <p:par>
                                <p:cTn id="55" presetID="2" presetClass="entr" presetSubtype="8" fill="hold" grpId="0" nodeType="withEffect">
                                  <p:stCondLst>
                                    <p:cond delay="0"/>
                                  </p:stCondLst>
                                  <p:childTnLst>
                                    <p:set>
                                      <p:cBhvr>
                                        <p:cTn id="56" dur="1" fill="hold">
                                          <p:stCondLst>
                                            <p:cond delay="0"/>
                                          </p:stCondLst>
                                        </p:cTn>
                                        <p:tgtEl>
                                          <p:spTgt spid="447491">
                                            <p:txEl>
                                              <p:pRg st="9" end="9"/>
                                            </p:txEl>
                                          </p:spTgt>
                                        </p:tgtEl>
                                        <p:attrNameLst>
                                          <p:attrName>style.visibility</p:attrName>
                                        </p:attrNameLst>
                                      </p:cBhvr>
                                      <p:to>
                                        <p:strVal val="visible"/>
                                      </p:to>
                                    </p:set>
                                    <p:anim calcmode="lin" valueType="num">
                                      <p:cBhvr additive="base">
                                        <p:cTn id="57" dur="500" fill="hold"/>
                                        <p:tgtEl>
                                          <p:spTgt spid="447491">
                                            <p:txEl>
                                              <p:pRg st="9" end="9"/>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447491">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8" fill="hold" grpId="0" nodeType="clickEffect">
                                  <p:stCondLst>
                                    <p:cond delay="0"/>
                                  </p:stCondLst>
                                  <p:childTnLst>
                                    <p:set>
                                      <p:cBhvr>
                                        <p:cTn id="62" dur="1" fill="hold">
                                          <p:stCondLst>
                                            <p:cond delay="0"/>
                                          </p:stCondLst>
                                        </p:cTn>
                                        <p:tgtEl>
                                          <p:spTgt spid="447491">
                                            <p:txEl>
                                              <p:pRg st="10" end="10"/>
                                            </p:txEl>
                                          </p:spTgt>
                                        </p:tgtEl>
                                        <p:attrNameLst>
                                          <p:attrName>style.visibility</p:attrName>
                                        </p:attrNameLst>
                                      </p:cBhvr>
                                      <p:to>
                                        <p:strVal val="visible"/>
                                      </p:to>
                                    </p:set>
                                    <p:anim calcmode="lin" valueType="num">
                                      <p:cBhvr additive="base">
                                        <p:cTn id="63" dur="500" fill="hold"/>
                                        <p:tgtEl>
                                          <p:spTgt spid="447491">
                                            <p:txEl>
                                              <p:pRg st="10" end="10"/>
                                            </p:txEl>
                                          </p:spTgt>
                                        </p:tgtEl>
                                        <p:attrNameLst>
                                          <p:attrName>ppt_x</p:attrName>
                                        </p:attrNameLst>
                                      </p:cBhvr>
                                      <p:tavLst>
                                        <p:tav tm="0">
                                          <p:val>
                                            <p:strVal val="0-#ppt_w/2"/>
                                          </p:val>
                                        </p:tav>
                                        <p:tav tm="100000">
                                          <p:val>
                                            <p:strVal val="#ppt_x"/>
                                          </p:val>
                                        </p:tav>
                                      </p:tavLst>
                                    </p:anim>
                                    <p:anim calcmode="lin" valueType="num">
                                      <p:cBhvr additive="base">
                                        <p:cTn id="64" dur="500" fill="hold"/>
                                        <p:tgtEl>
                                          <p:spTgt spid="447491">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8" fill="hold" grpId="0" nodeType="clickEffect">
                                  <p:stCondLst>
                                    <p:cond delay="0"/>
                                  </p:stCondLst>
                                  <p:childTnLst>
                                    <p:set>
                                      <p:cBhvr>
                                        <p:cTn id="68" dur="1" fill="hold">
                                          <p:stCondLst>
                                            <p:cond delay="0"/>
                                          </p:stCondLst>
                                        </p:cTn>
                                        <p:tgtEl>
                                          <p:spTgt spid="447491">
                                            <p:txEl>
                                              <p:pRg st="11" end="11"/>
                                            </p:txEl>
                                          </p:spTgt>
                                        </p:tgtEl>
                                        <p:attrNameLst>
                                          <p:attrName>style.visibility</p:attrName>
                                        </p:attrNameLst>
                                      </p:cBhvr>
                                      <p:to>
                                        <p:strVal val="visible"/>
                                      </p:to>
                                    </p:set>
                                    <p:anim calcmode="lin" valueType="num">
                                      <p:cBhvr additive="base">
                                        <p:cTn id="69" dur="500" fill="hold"/>
                                        <p:tgtEl>
                                          <p:spTgt spid="447491">
                                            <p:txEl>
                                              <p:pRg st="11" end="11"/>
                                            </p:txEl>
                                          </p:spTgt>
                                        </p:tgtEl>
                                        <p:attrNameLst>
                                          <p:attrName>ppt_x</p:attrName>
                                        </p:attrNameLst>
                                      </p:cBhvr>
                                      <p:tavLst>
                                        <p:tav tm="0">
                                          <p:val>
                                            <p:strVal val="0-#ppt_w/2"/>
                                          </p:val>
                                        </p:tav>
                                        <p:tav tm="100000">
                                          <p:val>
                                            <p:strVal val="#ppt_x"/>
                                          </p:val>
                                        </p:tav>
                                      </p:tavLst>
                                    </p:anim>
                                    <p:anim calcmode="lin" valueType="num">
                                      <p:cBhvr additive="base">
                                        <p:cTn id="70" dur="500" fill="hold"/>
                                        <p:tgtEl>
                                          <p:spTgt spid="447491">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8" fill="hold" grpId="0" nodeType="clickEffect">
                                  <p:stCondLst>
                                    <p:cond delay="0"/>
                                  </p:stCondLst>
                                  <p:childTnLst>
                                    <p:set>
                                      <p:cBhvr>
                                        <p:cTn id="74" dur="1" fill="hold">
                                          <p:stCondLst>
                                            <p:cond delay="0"/>
                                          </p:stCondLst>
                                        </p:cTn>
                                        <p:tgtEl>
                                          <p:spTgt spid="447491">
                                            <p:txEl>
                                              <p:pRg st="12" end="12"/>
                                            </p:txEl>
                                          </p:spTgt>
                                        </p:tgtEl>
                                        <p:attrNameLst>
                                          <p:attrName>style.visibility</p:attrName>
                                        </p:attrNameLst>
                                      </p:cBhvr>
                                      <p:to>
                                        <p:strVal val="visible"/>
                                      </p:to>
                                    </p:set>
                                    <p:anim calcmode="lin" valueType="num">
                                      <p:cBhvr additive="base">
                                        <p:cTn id="75" dur="500" fill="hold"/>
                                        <p:tgtEl>
                                          <p:spTgt spid="447491">
                                            <p:txEl>
                                              <p:pRg st="12" end="12"/>
                                            </p:txEl>
                                          </p:spTgt>
                                        </p:tgtEl>
                                        <p:attrNameLst>
                                          <p:attrName>ppt_x</p:attrName>
                                        </p:attrNameLst>
                                      </p:cBhvr>
                                      <p:tavLst>
                                        <p:tav tm="0">
                                          <p:val>
                                            <p:strVal val="0-#ppt_w/2"/>
                                          </p:val>
                                        </p:tav>
                                        <p:tav tm="100000">
                                          <p:val>
                                            <p:strVal val="#ppt_x"/>
                                          </p:val>
                                        </p:tav>
                                      </p:tavLst>
                                    </p:anim>
                                    <p:anim calcmode="lin" valueType="num">
                                      <p:cBhvr additive="base">
                                        <p:cTn id="76" dur="500" fill="hold"/>
                                        <p:tgtEl>
                                          <p:spTgt spid="447491">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8" fill="hold" grpId="0" nodeType="clickEffect">
                                  <p:stCondLst>
                                    <p:cond delay="0"/>
                                  </p:stCondLst>
                                  <p:childTnLst>
                                    <p:set>
                                      <p:cBhvr>
                                        <p:cTn id="80" dur="1" fill="hold">
                                          <p:stCondLst>
                                            <p:cond delay="0"/>
                                          </p:stCondLst>
                                        </p:cTn>
                                        <p:tgtEl>
                                          <p:spTgt spid="447491">
                                            <p:txEl>
                                              <p:pRg st="13" end="13"/>
                                            </p:txEl>
                                          </p:spTgt>
                                        </p:tgtEl>
                                        <p:attrNameLst>
                                          <p:attrName>style.visibility</p:attrName>
                                        </p:attrNameLst>
                                      </p:cBhvr>
                                      <p:to>
                                        <p:strVal val="visible"/>
                                      </p:to>
                                    </p:set>
                                    <p:anim calcmode="lin" valueType="num">
                                      <p:cBhvr additive="base">
                                        <p:cTn id="81" dur="500" fill="hold"/>
                                        <p:tgtEl>
                                          <p:spTgt spid="447491">
                                            <p:txEl>
                                              <p:pRg st="13" end="13"/>
                                            </p:txEl>
                                          </p:spTgt>
                                        </p:tgtEl>
                                        <p:attrNameLst>
                                          <p:attrName>ppt_x</p:attrName>
                                        </p:attrNameLst>
                                      </p:cBhvr>
                                      <p:tavLst>
                                        <p:tav tm="0">
                                          <p:val>
                                            <p:strVal val="0-#ppt_w/2"/>
                                          </p:val>
                                        </p:tav>
                                        <p:tav tm="100000">
                                          <p:val>
                                            <p:strVal val="#ppt_x"/>
                                          </p:val>
                                        </p:tav>
                                      </p:tavLst>
                                    </p:anim>
                                    <p:anim calcmode="lin" valueType="num">
                                      <p:cBhvr additive="base">
                                        <p:cTn id="82" dur="500" fill="hold"/>
                                        <p:tgtEl>
                                          <p:spTgt spid="447491">
                                            <p:txEl>
                                              <p:pRg st="13" end="1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7491" grpId="0" build="p" bldLvl="2"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z="3600" dirty="0" smtClean="0">
                <a:solidFill>
                  <a:srgbClr val="C00000"/>
                </a:solidFill>
                <a:latin typeface="Trebuchet MS" pitchFamily="34" charset="0"/>
              </a:rPr>
              <a:t>Key Points for Safety Surveillance</a:t>
            </a:r>
            <a:endParaRPr lang="en-US" sz="3600" dirty="0"/>
          </a:p>
        </p:txBody>
      </p:sp>
      <p:sp>
        <p:nvSpPr>
          <p:cNvPr id="447491" name="Rectangle 3"/>
          <p:cNvSpPr>
            <a:spLocks noGrp="1" noChangeArrowheads="1"/>
          </p:cNvSpPr>
          <p:nvPr>
            <p:ph idx="1"/>
          </p:nvPr>
        </p:nvSpPr>
        <p:spPr>
          <a:xfrm>
            <a:off x="342900" y="1600200"/>
            <a:ext cx="9563100" cy="4114800"/>
          </a:xfrm>
        </p:spPr>
        <p:txBody>
          <a:bodyPr/>
          <a:lstStyle/>
          <a:p>
            <a:r>
              <a:rPr lang="en-US" sz="2000" b="1" dirty="0" smtClean="0">
                <a:solidFill>
                  <a:schemeClr val="bg2"/>
                </a:solidFill>
              </a:rPr>
              <a:t>Sponsors should ensure that they have in place a systematic approach for safety surveillance</a:t>
            </a:r>
          </a:p>
          <a:p>
            <a:pPr>
              <a:buNone/>
            </a:pPr>
            <a:endParaRPr lang="en-US" sz="2000" b="1" dirty="0" smtClean="0">
              <a:solidFill>
                <a:schemeClr val="bg2"/>
              </a:solidFill>
            </a:endParaRPr>
          </a:p>
          <a:p>
            <a:r>
              <a:rPr lang="en-US" sz="2000" b="1" dirty="0" smtClean="0">
                <a:solidFill>
                  <a:schemeClr val="bg2"/>
                </a:solidFill>
              </a:rPr>
              <a:t>Should include a process for reviewing, evaluating, and managing accumulating safety data from the entire clinical trial database at appropriate intervals</a:t>
            </a:r>
          </a:p>
          <a:p>
            <a:pPr>
              <a:buNone/>
            </a:pPr>
            <a:endParaRPr lang="en-US" sz="2000" b="1" dirty="0" smtClean="0">
              <a:solidFill>
                <a:schemeClr val="bg2"/>
              </a:solidFill>
            </a:endParaRPr>
          </a:p>
          <a:p>
            <a:r>
              <a:rPr lang="en-US" sz="2000" b="1" dirty="0" smtClean="0">
                <a:solidFill>
                  <a:schemeClr val="bg2"/>
                </a:solidFill>
              </a:rPr>
              <a:t>May be carried out by a data safety monitoring board or safety team, preferably independent with external representation (may already be common practice-briefly mentioned in FDA’s 2006 DMC guidance) </a:t>
            </a:r>
            <a:endParaRPr lang="en-US" sz="2000" b="1" dirty="0" smtClean="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7491">
                                            <p:txEl>
                                              <p:pRg st="0" end="0"/>
                                            </p:txEl>
                                          </p:spTgt>
                                        </p:tgtEl>
                                        <p:attrNameLst>
                                          <p:attrName>style.visibility</p:attrName>
                                        </p:attrNameLst>
                                      </p:cBhvr>
                                      <p:to>
                                        <p:strVal val="visible"/>
                                      </p:to>
                                    </p:set>
                                    <p:anim calcmode="lin" valueType="num">
                                      <p:cBhvr additive="base">
                                        <p:cTn id="7" dur="500" fill="hold"/>
                                        <p:tgtEl>
                                          <p:spTgt spid="4474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74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47491">
                                            <p:txEl>
                                              <p:pRg st="2" end="2"/>
                                            </p:txEl>
                                          </p:spTgt>
                                        </p:tgtEl>
                                        <p:attrNameLst>
                                          <p:attrName>style.visibility</p:attrName>
                                        </p:attrNameLst>
                                      </p:cBhvr>
                                      <p:to>
                                        <p:strVal val="visible"/>
                                      </p:to>
                                    </p:set>
                                    <p:anim calcmode="lin" valueType="num">
                                      <p:cBhvr additive="base">
                                        <p:cTn id="13" dur="500" fill="hold"/>
                                        <p:tgtEl>
                                          <p:spTgt spid="44749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474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47491">
                                            <p:txEl>
                                              <p:pRg st="4" end="4"/>
                                            </p:txEl>
                                          </p:spTgt>
                                        </p:tgtEl>
                                        <p:attrNameLst>
                                          <p:attrName>style.visibility</p:attrName>
                                        </p:attrNameLst>
                                      </p:cBhvr>
                                      <p:to>
                                        <p:strVal val="visible"/>
                                      </p:to>
                                    </p:set>
                                    <p:anim calcmode="lin" valueType="num">
                                      <p:cBhvr additive="base">
                                        <p:cTn id="19" dur="500" fill="hold"/>
                                        <p:tgtEl>
                                          <p:spTgt spid="447491">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4749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7491" grpId="0" build="p" bldLvl="2"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lvl="0" fontAlgn="auto">
              <a:spcAft>
                <a:spcPts val="0"/>
              </a:spcAft>
              <a:defRPr/>
            </a:pPr>
            <a:r>
              <a:rPr lang="en-US" sz="2400" kern="1200" dirty="0" smtClean="0">
                <a:solidFill>
                  <a:srgbClr val="C00000"/>
                </a:solidFill>
                <a:latin typeface="Trebuchet MS" pitchFamily="34" charset="0"/>
              </a:rPr>
              <a:t>Protocol-specific Requirements and Exceptions for Monitoring </a:t>
            </a:r>
            <a:br>
              <a:rPr lang="en-US" sz="2400" kern="1200" dirty="0" smtClean="0">
                <a:solidFill>
                  <a:srgbClr val="C00000"/>
                </a:solidFill>
                <a:latin typeface="Trebuchet MS" pitchFamily="34" charset="0"/>
              </a:rPr>
            </a:br>
            <a:r>
              <a:rPr lang="en-US" sz="2400" kern="1200" dirty="0" smtClean="0">
                <a:solidFill>
                  <a:srgbClr val="C00000"/>
                </a:solidFill>
                <a:latin typeface="Trebuchet MS" pitchFamily="34" charset="0"/>
              </a:rPr>
              <a:t>Serious Adverse Events </a:t>
            </a:r>
            <a:endParaRPr lang="en-US" sz="2400" kern="1200" dirty="0">
              <a:solidFill>
                <a:srgbClr val="C00000"/>
              </a:solidFill>
            </a:endParaRPr>
          </a:p>
        </p:txBody>
      </p:sp>
      <p:sp>
        <p:nvSpPr>
          <p:cNvPr id="447491" name="Rectangle 3"/>
          <p:cNvSpPr>
            <a:spLocks noGrp="1" noChangeArrowheads="1"/>
          </p:cNvSpPr>
          <p:nvPr>
            <p:ph idx="1"/>
          </p:nvPr>
        </p:nvSpPr>
        <p:spPr>
          <a:xfrm>
            <a:off x="266700" y="1447800"/>
            <a:ext cx="9563100" cy="4953000"/>
          </a:xfrm>
        </p:spPr>
        <p:txBody>
          <a:bodyPr/>
          <a:lstStyle/>
          <a:p>
            <a:r>
              <a:rPr lang="en-US" sz="2000" b="1" dirty="0" smtClean="0">
                <a:solidFill>
                  <a:schemeClr val="bg2"/>
                </a:solidFill>
              </a:rPr>
              <a:t>Study endpoints </a:t>
            </a:r>
          </a:p>
          <a:p>
            <a:r>
              <a:rPr lang="en-US" sz="2000" b="1" dirty="0" smtClean="0">
                <a:solidFill>
                  <a:schemeClr val="bg2"/>
                </a:solidFill>
              </a:rPr>
              <a:t>Protocol-specific exceptions (not study endpoints) to expedited reporting or filing</a:t>
            </a:r>
          </a:p>
          <a:p>
            <a:pPr lvl="1"/>
            <a:r>
              <a:rPr lang="en-US" b="1" dirty="0" smtClean="0">
                <a:solidFill>
                  <a:schemeClr val="bg2"/>
                </a:solidFill>
              </a:rPr>
              <a:t>Identify events and monitoring plan in the protocol</a:t>
            </a:r>
          </a:p>
          <a:p>
            <a:pPr lvl="1"/>
            <a:r>
              <a:rPr lang="en-US" b="1" dirty="0" smtClean="0">
                <a:solidFill>
                  <a:schemeClr val="bg2"/>
                </a:solidFill>
              </a:rPr>
              <a:t>Limit to events that are common in study population</a:t>
            </a:r>
          </a:p>
          <a:p>
            <a:pPr lvl="1"/>
            <a:r>
              <a:rPr lang="en-US" b="1" dirty="0" smtClean="0">
                <a:solidFill>
                  <a:schemeClr val="bg2"/>
                </a:solidFill>
              </a:rPr>
              <a:t>Safety team or independent group monitors the rates at appropriate intervals</a:t>
            </a:r>
          </a:p>
          <a:p>
            <a:pPr lvl="1"/>
            <a:r>
              <a:rPr lang="en-US" b="1" dirty="0" smtClean="0">
                <a:solidFill>
                  <a:schemeClr val="bg2"/>
                </a:solidFill>
              </a:rPr>
              <a:t>Report if an aggregate analysis indicates that events are occurring more frequently in the drug treatment group</a:t>
            </a:r>
          </a:p>
          <a:p>
            <a:endParaRPr lang="en-US" sz="2000" b="1" dirty="0" smtClean="0">
              <a:solidFill>
                <a:schemeClr val="bg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7491">
                                            <p:txEl>
                                              <p:pRg st="0" end="0"/>
                                            </p:txEl>
                                          </p:spTgt>
                                        </p:tgtEl>
                                        <p:attrNameLst>
                                          <p:attrName>style.visibility</p:attrName>
                                        </p:attrNameLst>
                                      </p:cBhvr>
                                      <p:to>
                                        <p:strVal val="visible"/>
                                      </p:to>
                                    </p:set>
                                    <p:anim calcmode="lin" valueType="num">
                                      <p:cBhvr additive="base">
                                        <p:cTn id="7" dur="500" fill="hold"/>
                                        <p:tgtEl>
                                          <p:spTgt spid="4474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74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47491">
                                            <p:txEl>
                                              <p:pRg st="1" end="1"/>
                                            </p:txEl>
                                          </p:spTgt>
                                        </p:tgtEl>
                                        <p:attrNameLst>
                                          <p:attrName>style.visibility</p:attrName>
                                        </p:attrNameLst>
                                      </p:cBhvr>
                                      <p:to>
                                        <p:strVal val="visible"/>
                                      </p:to>
                                    </p:set>
                                    <p:anim calcmode="lin" valueType="num">
                                      <p:cBhvr additive="base">
                                        <p:cTn id="13" dur="500" fill="hold"/>
                                        <p:tgtEl>
                                          <p:spTgt spid="4474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474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47491">
                                            <p:txEl>
                                              <p:pRg st="2" end="2"/>
                                            </p:txEl>
                                          </p:spTgt>
                                        </p:tgtEl>
                                        <p:attrNameLst>
                                          <p:attrName>style.visibility</p:attrName>
                                        </p:attrNameLst>
                                      </p:cBhvr>
                                      <p:to>
                                        <p:strVal val="visible"/>
                                      </p:to>
                                    </p:set>
                                    <p:anim calcmode="lin" valueType="num">
                                      <p:cBhvr additive="base">
                                        <p:cTn id="19" dur="500" fill="hold"/>
                                        <p:tgtEl>
                                          <p:spTgt spid="4474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474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47491">
                                            <p:txEl>
                                              <p:pRg st="3" end="3"/>
                                            </p:txEl>
                                          </p:spTgt>
                                        </p:tgtEl>
                                        <p:attrNameLst>
                                          <p:attrName>style.visibility</p:attrName>
                                        </p:attrNameLst>
                                      </p:cBhvr>
                                      <p:to>
                                        <p:strVal val="visible"/>
                                      </p:to>
                                    </p:set>
                                    <p:anim calcmode="lin" valueType="num">
                                      <p:cBhvr additive="base">
                                        <p:cTn id="25" dur="500" fill="hold"/>
                                        <p:tgtEl>
                                          <p:spTgt spid="44749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474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47491">
                                            <p:txEl>
                                              <p:pRg st="4" end="4"/>
                                            </p:txEl>
                                          </p:spTgt>
                                        </p:tgtEl>
                                        <p:attrNameLst>
                                          <p:attrName>style.visibility</p:attrName>
                                        </p:attrNameLst>
                                      </p:cBhvr>
                                      <p:to>
                                        <p:strVal val="visible"/>
                                      </p:to>
                                    </p:set>
                                    <p:anim calcmode="lin" valueType="num">
                                      <p:cBhvr additive="base">
                                        <p:cTn id="31" dur="500" fill="hold"/>
                                        <p:tgtEl>
                                          <p:spTgt spid="44749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4749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47491">
                                            <p:txEl>
                                              <p:pRg st="5" end="5"/>
                                            </p:txEl>
                                          </p:spTgt>
                                        </p:tgtEl>
                                        <p:attrNameLst>
                                          <p:attrName>style.visibility</p:attrName>
                                        </p:attrNameLst>
                                      </p:cBhvr>
                                      <p:to>
                                        <p:strVal val="visible"/>
                                      </p:to>
                                    </p:set>
                                    <p:anim calcmode="lin" valueType="num">
                                      <p:cBhvr additive="base">
                                        <p:cTn id="37" dur="500" fill="hold"/>
                                        <p:tgtEl>
                                          <p:spTgt spid="44749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4749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7491" grpId="0" build="p" bldLvl="2"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z="3600" dirty="0" smtClean="0">
                <a:solidFill>
                  <a:srgbClr val="C00000"/>
                </a:solidFill>
                <a:latin typeface="Trebuchet MS" pitchFamily="34" charset="0"/>
              </a:rPr>
              <a:t>Investigator’s Brochures</a:t>
            </a:r>
            <a:endParaRPr lang="en-US" sz="3600" dirty="0"/>
          </a:p>
        </p:txBody>
      </p:sp>
      <p:sp>
        <p:nvSpPr>
          <p:cNvPr id="447491" name="Rectangle 3"/>
          <p:cNvSpPr>
            <a:spLocks noGrp="1" noChangeArrowheads="1"/>
          </p:cNvSpPr>
          <p:nvPr>
            <p:ph idx="1"/>
          </p:nvPr>
        </p:nvSpPr>
        <p:spPr>
          <a:xfrm>
            <a:off x="266700" y="1600200"/>
            <a:ext cx="9563100" cy="4114800"/>
          </a:xfrm>
        </p:spPr>
        <p:txBody>
          <a:bodyPr/>
          <a:lstStyle/>
          <a:p>
            <a:r>
              <a:rPr lang="en-US" b="1" dirty="0" smtClean="0">
                <a:solidFill>
                  <a:schemeClr val="bg2"/>
                </a:solidFill>
              </a:rPr>
              <a:t>Provides the investigator with information (clinical and nonclinical) about the investigational drug</a:t>
            </a:r>
          </a:p>
          <a:p>
            <a:r>
              <a:rPr lang="en-US" b="1" dirty="0" smtClean="0">
                <a:solidFill>
                  <a:schemeClr val="bg2"/>
                </a:solidFill>
              </a:rPr>
              <a:t>Used as basis for sponsor’s determination of “unexpectedness” for filing purposes</a:t>
            </a:r>
          </a:p>
          <a:p>
            <a:pPr lvl="1"/>
            <a:r>
              <a:rPr lang="en-US" b="1" dirty="0" smtClean="0">
                <a:solidFill>
                  <a:schemeClr val="bg2"/>
                </a:solidFill>
              </a:rPr>
              <a:t>Include AEs for which a causal relationship is suspected or confirmed</a:t>
            </a:r>
          </a:p>
          <a:p>
            <a:pPr lvl="1"/>
            <a:r>
              <a:rPr lang="en-US" b="1" dirty="0" smtClean="0">
                <a:solidFill>
                  <a:schemeClr val="bg2"/>
                </a:solidFill>
              </a:rPr>
              <a:t>No laundry lists</a:t>
            </a:r>
          </a:p>
          <a:p>
            <a:r>
              <a:rPr lang="en-US" b="1" dirty="0" smtClean="0">
                <a:solidFill>
                  <a:schemeClr val="bg2"/>
                </a:solidFill>
              </a:rPr>
              <a:t>Clinical risk information</a:t>
            </a:r>
          </a:p>
          <a:p>
            <a:r>
              <a:rPr lang="en-US" b="1" dirty="0" smtClean="0">
                <a:solidFill>
                  <a:schemeClr val="bg2"/>
                </a:solidFill>
              </a:rPr>
              <a:t>Updating the IB should be in concert with GCP</a:t>
            </a:r>
            <a:endParaRPr lang="en-US" b="1" dirty="0" smtClean="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7491">
                                            <p:txEl>
                                              <p:pRg st="0" end="0"/>
                                            </p:txEl>
                                          </p:spTgt>
                                        </p:tgtEl>
                                        <p:attrNameLst>
                                          <p:attrName>style.visibility</p:attrName>
                                        </p:attrNameLst>
                                      </p:cBhvr>
                                      <p:to>
                                        <p:strVal val="visible"/>
                                      </p:to>
                                    </p:set>
                                    <p:anim calcmode="lin" valueType="num">
                                      <p:cBhvr additive="base">
                                        <p:cTn id="7" dur="500" fill="hold"/>
                                        <p:tgtEl>
                                          <p:spTgt spid="4474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74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47491">
                                            <p:txEl>
                                              <p:pRg st="1" end="1"/>
                                            </p:txEl>
                                          </p:spTgt>
                                        </p:tgtEl>
                                        <p:attrNameLst>
                                          <p:attrName>style.visibility</p:attrName>
                                        </p:attrNameLst>
                                      </p:cBhvr>
                                      <p:to>
                                        <p:strVal val="visible"/>
                                      </p:to>
                                    </p:set>
                                    <p:anim calcmode="lin" valueType="num">
                                      <p:cBhvr additive="base">
                                        <p:cTn id="13" dur="500" fill="hold"/>
                                        <p:tgtEl>
                                          <p:spTgt spid="4474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474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47491">
                                            <p:txEl>
                                              <p:pRg st="2" end="2"/>
                                            </p:txEl>
                                          </p:spTgt>
                                        </p:tgtEl>
                                        <p:attrNameLst>
                                          <p:attrName>style.visibility</p:attrName>
                                        </p:attrNameLst>
                                      </p:cBhvr>
                                      <p:to>
                                        <p:strVal val="visible"/>
                                      </p:to>
                                    </p:set>
                                    <p:anim calcmode="lin" valueType="num">
                                      <p:cBhvr additive="base">
                                        <p:cTn id="19" dur="500" fill="hold"/>
                                        <p:tgtEl>
                                          <p:spTgt spid="4474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474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47491">
                                            <p:txEl>
                                              <p:pRg st="3" end="3"/>
                                            </p:txEl>
                                          </p:spTgt>
                                        </p:tgtEl>
                                        <p:attrNameLst>
                                          <p:attrName>style.visibility</p:attrName>
                                        </p:attrNameLst>
                                      </p:cBhvr>
                                      <p:to>
                                        <p:strVal val="visible"/>
                                      </p:to>
                                    </p:set>
                                    <p:anim calcmode="lin" valueType="num">
                                      <p:cBhvr additive="base">
                                        <p:cTn id="25" dur="500" fill="hold"/>
                                        <p:tgtEl>
                                          <p:spTgt spid="44749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474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47491">
                                            <p:txEl>
                                              <p:pRg st="4" end="4"/>
                                            </p:txEl>
                                          </p:spTgt>
                                        </p:tgtEl>
                                        <p:attrNameLst>
                                          <p:attrName>style.visibility</p:attrName>
                                        </p:attrNameLst>
                                      </p:cBhvr>
                                      <p:to>
                                        <p:strVal val="visible"/>
                                      </p:to>
                                    </p:set>
                                    <p:anim calcmode="lin" valueType="num">
                                      <p:cBhvr additive="base">
                                        <p:cTn id="31" dur="500" fill="hold"/>
                                        <p:tgtEl>
                                          <p:spTgt spid="44749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4749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47491">
                                            <p:txEl>
                                              <p:pRg st="5" end="5"/>
                                            </p:txEl>
                                          </p:spTgt>
                                        </p:tgtEl>
                                        <p:attrNameLst>
                                          <p:attrName>style.visibility</p:attrName>
                                        </p:attrNameLst>
                                      </p:cBhvr>
                                      <p:to>
                                        <p:strVal val="visible"/>
                                      </p:to>
                                    </p:set>
                                    <p:anim calcmode="lin" valueType="num">
                                      <p:cBhvr additive="base">
                                        <p:cTn id="37" dur="500" fill="hold"/>
                                        <p:tgtEl>
                                          <p:spTgt spid="44749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4749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7491" grpId="0" build="p" bldLvl="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762000" y="2667000"/>
            <a:ext cx="9258300" cy="990600"/>
          </a:xfrm>
        </p:spPr>
        <p:txBody>
          <a:bodyPr/>
          <a:lstStyle/>
          <a:p>
            <a:pPr>
              <a:buNone/>
            </a:pPr>
            <a:r>
              <a:rPr lang="en-US" sz="4800" dirty="0" smtClean="0"/>
              <a:t>Final Rule Implications:</a:t>
            </a:r>
          </a:p>
        </p:txBody>
      </p:sp>
      <p:sp>
        <p:nvSpPr>
          <p:cNvPr id="4" name="TextBox 3"/>
          <p:cNvSpPr txBox="1"/>
          <p:nvPr/>
        </p:nvSpPr>
        <p:spPr>
          <a:xfrm>
            <a:off x="647700" y="3733800"/>
            <a:ext cx="9296400" cy="1938992"/>
          </a:xfrm>
          <a:prstGeom prst="rect">
            <a:avLst/>
          </a:prstGeom>
          <a:noFill/>
        </p:spPr>
        <p:txBody>
          <a:bodyPr wrap="square" rtlCol="0">
            <a:spAutoFit/>
          </a:bodyPr>
          <a:lstStyle/>
          <a:p>
            <a:pPr>
              <a:buFont typeface="Wingdings" pitchFamily="2" charset="2"/>
              <a:buChar char="§"/>
            </a:pPr>
            <a:r>
              <a:rPr lang="en-US" b="0" dirty="0" smtClean="0">
                <a:solidFill>
                  <a:schemeClr val="bg2"/>
                </a:solidFill>
                <a:latin typeface="+mn-lt"/>
              </a:rPr>
              <a:t>Investigator reporting to sponsor</a:t>
            </a:r>
          </a:p>
          <a:p>
            <a:pPr>
              <a:buFont typeface="Wingdings" pitchFamily="2" charset="2"/>
              <a:buChar char="§"/>
            </a:pPr>
            <a:r>
              <a:rPr lang="en-US" b="0" dirty="0" smtClean="0">
                <a:solidFill>
                  <a:schemeClr val="bg2"/>
                </a:solidFill>
                <a:latin typeface="+mn-lt"/>
              </a:rPr>
              <a:t>Expedited Filing to the FDA</a:t>
            </a:r>
          </a:p>
          <a:p>
            <a:pPr>
              <a:buFont typeface="Wingdings" pitchFamily="2" charset="2"/>
              <a:buChar char="§"/>
            </a:pPr>
            <a:endParaRPr lang="en-US" dirty="0">
              <a:solidFill>
                <a:schemeClr val="bg2"/>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z="3600" dirty="0" smtClean="0">
                <a:solidFill>
                  <a:srgbClr val="C00000"/>
                </a:solidFill>
                <a:latin typeface="Trebuchet MS" pitchFamily="34" charset="0"/>
              </a:rPr>
              <a:t>Immediate Filing Timeframes for Sponsors</a:t>
            </a:r>
            <a:endParaRPr lang="en-US" sz="3600" dirty="0"/>
          </a:p>
        </p:txBody>
      </p:sp>
      <p:sp>
        <p:nvSpPr>
          <p:cNvPr id="447491" name="Rectangle 3"/>
          <p:cNvSpPr>
            <a:spLocks noGrp="1" noChangeArrowheads="1"/>
          </p:cNvSpPr>
          <p:nvPr>
            <p:ph idx="1"/>
          </p:nvPr>
        </p:nvSpPr>
        <p:spPr>
          <a:xfrm>
            <a:off x="266700" y="1676400"/>
            <a:ext cx="9563100" cy="5181600"/>
          </a:xfrm>
        </p:spPr>
        <p:txBody>
          <a:bodyPr/>
          <a:lstStyle/>
          <a:p>
            <a:r>
              <a:rPr lang="en-US" sz="2000" b="1" dirty="0" smtClean="0">
                <a:solidFill>
                  <a:schemeClr val="bg2"/>
                </a:solidFill>
              </a:rPr>
              <a:t>IND Safety Reports (15-day)</a:t>
            </a:r>
          </a:p>
          <a:p>
            <a:pPr lvl="1"/>
            <a:r>
              <a:rPr lang="en-US" sz="1800" b="1" dirty="0" smtClean="0">
                <a:solidFill>
                  <a:schemeClr val="bg2"/>
                </a:solidFill>
              </a:rPr>
              <a:t>File within 15 calendar days after the sponsor determines that the AE or other risk information qualifies for filing</a:t>
            </a:r>
          </a:p>
          <a:p>
            <a:r>
              <a:rPr lang="en-US" sz="2000" b="1" dirty="0" smtClean="0">
                <a:solidFill>
                  <a:schemeClr val="bg2"/>
                </a:solidFill>
              </a:rPr>
              <a:t>Unexpected fatal or life-threatening SAR Reports (7-day)</a:t>
            </a:r>
          </a:p>
          <a:p>
            <a:pPr lvl="1"/>
            <a:r>
              <a:rPr lang="en-US" sz="1800" b="1" dirty="0" smtClean="0">
                <a:solidFill>
                  <a:schemeClr val="bg2"/>
                </a:solidFill>
              </a:rPr>
              <a:t>Notify FDA within 7 calendar days after sponsor’s initial receipt of information (phone, fax, or electronic)</a:t>
            </a:r>
          </a:p>
          <a:p>
            <a:pPr lvl="1"/>
            <a:r>
              <a:rPr lang="en-US" sz="1800" b="1" dirty="0" smtClean="0">
                <a:solidFill>
                  <a:schemeClr val="bg2"/>
                </a:solidFill>
              </a:rPr>
              <a:t>Initial Written Report (IWR) from NCI is filed within 7 days</a:t>
            </a:r>
          </a:p>
          <a:p>
            <a:r>
              <a:rPr lang="en-US" sz="2000" b="1" dirty="0" smtClean="0">
                <a:solidFill>
                  <a:schemeClr val="bg2"/>
                </a:solidFill>
              </a:rPr>
              <a:t>Follow-up reports</a:t>
            </a:r>
          </a:p>
          <a:p>
            <a:pPr lvl="1"/>
            <a:r>
              <a:rPr lang="en-US" sz="1800" b="1" dirty="0" smtClean="0">
                <a:solidFill>
                  <a:schemeClr val="bg2"/>
                </a:solidFill>
              </a:rPr>
              <a:t>File as soon as information is available</a:t>
            </a:r>
          </a:p>
          <a:p>
            <a:pPr lvl="1"/>
            <a:r>
              <a:rPr lang="en-US" sz="1800" b="1" dirty="0" smtClean="0">
                <a:solidFill>
                  <a:srgbClr val="C00000"/>
                </a:solidFill>
              </a:rPr>
              <a:t>If FDA requests any additional data or information:  Submit to FDA ASAP, but no later than 15 calendar days after receiving the request (NEW)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7491">
                                            <p:txEl>
                                              <p:pRg st="0" end="0"/>
                                            </p:txEl>
                                          </p:spTgt>
                                        </p:tgtEl>
                                        <p:attrNameLst>
                                          <p:attrName>style.visibility</p:attrName>
                                        </p:attrNameLst>
                                      </p:cBhvr>
                                      <p:to>
                                        <p:strVal val="visible"/>
                                      </p:to>
                                    </p:set>
                                    <p:anim calcmode="lin" valueType="num">
                                      <p:cBhvr additive="base">
                                        <p:cTn id="7" dur="500" fill="hold"/>
                                        <p:tgtEl>
                                          <p:spTgt spid="4474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74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47491">
                                            <p:txEl>
                                              <p:pRg st="1" end="1"/>
                                            </p:txEl>
                                          </p:spTgt>
                                        </p:tgtEl>
                                        <p:attrNameLst>
                                          <p:attrName>style.visibility</p:attrName>
                                        </p:attrNameLst>
                                      </p:cBhvr>
                                      <p:to>
                                        <p:strVal val="visible"/>
                                      </p:to>
                                    </p:set>
                                    <p:anim calcmode="lin" valueType="num">
                                      <p:cBhvr additive="base">
                                        <p:cTn id="13" dur="500" fill="hold"/>
                                        <p:tgtEl>
                                          <p:spTgt spid="4474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474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47491">
                                            <p:txEl>
                                              <p:pRg st="2" end="2"/>
                                            </p:txEl>
                                          </p:spTgt>
                                        </p:tgtEl>
                                        <p:attrNameLst>
                                          <p:attrName>style.visibility</p:attrName>
                                        </p:attrNameLst>
                                      </p:cBhvr>
                                      <p:to>
                                        <p:strVal val="visible"/>
                                      </p:to>
                                    </p:set>
                                    <p:anim calcmode="lin" valueType="num">
                                      <p:cBhvr additive="base">
                                        <p:cTn id="19" dur="500" fill="hold"/>
                                        <p:tgtEl>
                                          <p:spTgt spid="4474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474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47491">
                                            <p:txEl>
                                              <p:pRg st="3" end="3"/>
                                            </p:txEl>
                                          </p:spTgt>
                                        </p:tgtEl>
                                        <p:attrNameLst>
                                          <p:attrName>style.visibility</p:attrName>
                                        </p:attrNameLst>
                                      </p:cBhvr>
                                      <p:to>
                                        <p:strVal val="visible"/>
                                      </p:to>
                                    </p:set>
                                    <p:anim calcmode="lin" valueType="num">
                                      <p:cBhvr additive="base">
                                        <p:cTn id="25" dur="500" fill="hold"/>
                                        <p:tgtEl>
                                          <p:spTgt spid="44749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474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47491">
                                            <p:txEl>
                                              <p:pRg st="4" end="4"/>
                                            </p:txEl>
                                          </p:spTgt>
                                        </p:tgtEl>
                                        <p:attrNameLst>
                                          <p:attrName>style.visibility</p:attrName>
                                        </p:attrNameLst>
                                      </p:cBhvr>
                                      <p:to>
                                        <p:strVal val="visible"/>
                                      </p:to>
                                    </p:set>
                                    <p:anim calcmode="lin" valueType="num">
                                      <p:cBhvr additive="base">
                                        <p:cTn id="31" dur="500" fill="hold"/>
                                        <p:tgtEl>
                                          <p:spTgt spid="44749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4749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47491">
                                            <p:txEl>
                                              <p:pRg st="5" end="5"/>
                                            </p:txEl>
                                          </p:spTgt>
                                        </p:tgtEl>
                                        <p:attrNameLst>
                                          <p:attrName>style.visibility</p:attrName>
                                        </p:attrNameLst>
                                      </p:cBhvr>
                                      <p:to>
                                        <p:strVal val="visible"/>
                                      </p:to>
                                    </p:set>
                                    <p:anim calcmode="lin" valueType="num">
                                      <p:cBhvr additive="base">
                                        <p:cTn id="37" dur="500" fill="hold"/>
                                        <p:tgtEl>
                                          <p:spTgt spid="44749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4749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47491">
                                            <p:txEl>
                                              <p:pRg st="6" end="6"/>
                                            </p:txEl>
                                          </p:spTgt>
                                        </p:tgtEl>
                                        <p:attrNameLst>
                                          <p:attrName>style.visibility</p:attrName>
                                        </p:attrNameLst>
                                      </p:cBhvr>
                                      <p:to>
                                        <p:strVal val="visible"/>
                                      </p:to>
                                    </p:set>
                                    <p:anim calcmode="lin" valueType="num">
                                      <p:cBhvr additive="base">
                                        <p:cTn id="43" dur="500" fill="hold"/>
                                        <p:tgtEl>
                                          <p:spTgt spid="447491">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4749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47491">
                                            <p:txEl>
                                              <p:pRg st="7" end="7"/>
                                            </p:txEl>
                                          </p:spTgt>
                                        </p:tgtEl>
                                        <p:attrNameLst>
                                          <p:attrName>style.visibility</p:attrName>
                                        </p:attrNameLst>
                                      </p:cBhvr>
                                      <p:to>
                                        <p:strVal val="visible"/>
                                      </p:to>
                                    </p:set>
                                    <p:anim calcmode="lin" valueType="num">
                                      <p:cBhvr additive="base">
                                        <p:cTn id="49" dur="500" fill="hold"/>
                                        <p:tgtEl>
                                          <p:spTgt spid="447491">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47491">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7491" grpId="0" build="p" bldLvl="2"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z="3600" dirty="0" smtClean="0">
                <a:solidFill>
                  <a:srgbClr val="C00000"/>
                </a:solidFill>
                <a:latin typeface="Trebuchet MS" pitchFamily="34" charset="0"/>
              </a:rPr>
              <a:t>Looking Forward</a:t>
            </a:r>
            <a:endParaRPr lang="en-US" sz="3600" dirty="0"/>
          </a:p>
        </p:txBody>
      </p:sp>
      <p:sp>
        <p:nvSpPr>
          <p:cNvPr id="447491" name="Rectangle 3"/>
          <p:cNvSpPr>
            <a:spLocks noGrp="1" noChangeArrowheads="1"/>
          </p:cNvSpPr>
          <p:nvPr>
            <p:ph idx="1"/>
          </p:nvPr>
        </p:nvSpPr>
        <p:spPr>
          <a:xfrm>
            <a:off x="266700" y="1600200"/>
            <a:ext cx="9563100" cy="4724400"/>
          </a:xfrm>
        </p:spPr>
        <p:txBody>
          <a:bodyPr/>
          <a:lstStyle/>
          <a:p>
            <a:r>
              <a:rPr lang="en-US" b="1" dirty="0" smtClean="0">
                <a:solidFill>
                  <a:schemeClr val="bg2"/>
                </a:solidFill>
              </a:rPr>
              <a:t>Implementation</a:t>
            </a:r>
          </a:p>
          <a:p>
            <a:pPr lvl="1"/>
            <a:r>
              <a:rPr lang="en-US" b="1" dirty="0" smtClean="0">
                <a:solidFill>
                  <a:srgbClr val="960000"/>
                </a:solidFill>
              </a:rPr>
              <a:t>Effective March 28, 2011</a:t>
            </a:r>
          </a:p>
          <a:p>
            <a:r>
              <a:rPr lang="en-US" sz="2000" b="1" dirty="0" smtClean="0">
                <a:solidFill>
                  <a:schemeClr val="bg2"/>
                </a:solidFill>
              </a:rPr>
              <a:t>FDA and investigators should receive fewer individual reports, but reports should be more complete and meaningful, resulting in:</a:t>
            </a:r>
          </a:p>
          <a:p>
            <a:pPr lvl="1"/>
            <a:r>
              <a:rPr lang="en-US" b="1" dirty="0" smtClean="0">
                <a:solidFill>
                  <a:srgbClr val="960000"/>
                </a:solidFill>
              </a:rPr>
              <a:t>Better data to support clinical decision making</a:t>
            </a:r>
          </a:p>
          <a:p>
            <a:pPr lvl="1"/>
            <a:r>
              <a:rPr lang="en-US" b="1" dirty="0" smtClean="0">
                <a:solidFill>
                  <a:srgbClr val="960000"/>
                </a:solidFill>
              </a:rPr>
              <a:t>Better protection of human subjects</a:t>
            </a:r>
          </a:p>
          <a:p>
            <a:r>
              <a:rPr lang="en-US" b="1" dirty="0" smtClean="0">
                <a:solidFill>
                  <a:schemeClr val="bg2"/>
                </a:solidFill>
              </a:rPr>
              <a:t>To achieve this:</a:t>
            </a:r>
          </a:p>
          <a:p>
            <a:pPr lvl="1"/>
            <a:r>
              <a:rPr lang="en-US" b="1" dirty="0" smtClean="0">
                <a:solidFill>
                  <a:srgbClr val="960000"/>
                </a:solidFill>
              </a:rPr>
              <a:t>Protocols may need to be more specific (i.e., protocol specific exceptions to expedited reporting should be included when possible)</a:t>
            </a:r>
          </a:p>
          <a:p>
            <a:pPr lvl="1"/>
            <a:r>
              <a:rPr lang="en-US" b="1" dirty="0" smtClean="0">
                <a:solidFill>
                  <a:srgbClr val="960000"/>
                </a:solidFill>
              </a:rPr>
              <a:t>Sponsor will have more overt responsibility for aggregation and analysis of AEs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7491">
                                            <p:txEl>
                                              <p:pRg st="0" end="0"/>
                                            </p:txEl>
                                          </p:spTgt>
                                        </p:tgtEl>
                                        <p:attrNameLst>
                                          <p:attrName>style.visibility</p:attrName>
                                        </p:attrNameLst>
                                      </p:cBhvr>
                                      <p:to>
                                        <p:strVal val="visible"/>
                                      </p:to>
                                    </p:set>
                                    <p:anim calcmode="lin" valueType="num">
                                      <p:cBhvr additive="base">
                                        <p:cTn id="7" dur="500" fill="hold"/>
                                        <p:tgtEl>
                                          <p:spTgt spid="4474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74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47491">
                                            <p:txEl>
                                              <p:pRg st="1" end="1"/>
                                            </p:txEl>
                                          </p:spTgt>
                                        </p:tgtEl>
                                        <p:attrNameLst>
                                          <p:attrName>style.visibility</p:attrName>
                                        </p:attrNameLst>
                                      </p:cBhvr>
                                      <p:to>
                                        <p:strVal val="visible"/>
                                      </p:to>
                                    </p:set>
                                    <p:anim calcmode="lin" valueType="num">
                                      <p:cBhvr additive="base">
                                        <p:cTn id="13" dur="500" fill="hold"/>
                                        <p:tgtEl>
                                          <p:spTgt spid="4474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474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47491">
                                            <p:txEl>
                                              <p:pRg st="2" end="2"/>
                                            </p:txEl>
                                          </p:spTgt>
                                        </p:tgtEl>
                                        <p:attrNameLst>
                                          <p:attrName>style.visibility</p:attrName>
                                        </p:attrNameLst>
                                      </p:cBhvr>
                                      <p:to>
                                        <p:strVal val="visible"/>
                                      </p:to>
                                    </p:set>
                                    <p:anim calcmode="lin" valueType="num">
                                      <p:cBhvr additive="base">
                                        <p:cTn id="19" dur="500" fill="hold"/>
                                        <p:tgtEl>
                                          <p:spTgt spid="4474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474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47491">
                                            <p:txEl>
                                              <p:pRg st="3" end="3"/>
                                            </p:txEl>
                                          </p:spTgt>
                                        </p:tgtEl>
                                        <p:attrNameLst>
                                          <p:attrName>style.visibility</p:attrName>
                                        </p:attrNameLst>
                                      </p:cBhvr>
                                      <p:to>
                                        <p:strVal val="visible"/>
                                      </p:to>
                                    </p:set>
                                    <p:anim calcmode="lin" valueType="num">
                                      <p:cBhvr additive="base">
                                        <p:cTn id="25" dur="500" fill="hold"/>
                                        <p:tgtEl>
                                          <p:spTgt spid="44749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474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47491">
                                            <p:txEl>
                                              <p:pRg st="4" end="4"/>
                                            </p:txEl>
                                          </p:spTgt>
                                        </p:tgtEl>
                                        <p:attrNameLst>
                                          <p:attrName>style.visibility</p:attrName>
                                        </p:attrNameLst>
                                      </p:cBhvr>
                                      <p:to>
                                        <p:strVal val="visible"/>
                                      </p:to>
                                    </p:set>
                                    <p:anim calcmode="lin" valueType="num">
                                      <p:cBhvr additive="base">
                                        <p:cTn id="31" dur="500" fill="hold"/>
                                        <p:tgtEl>
                                          <p:spTgt spid="44749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4749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47491">
                                            <p:txEl>
                                              <p:pRg st="5" end="5"/>
                                            </p:txEl>
                                          </p:spTgt>
                                        </p:tgtEl>
                                        <p:attrNameLst>
                                          <p:attrName>style.visibility</p:attrName>
                                        </p:attrNameLst>
                                      </p:cBhvr>
                                      <p:to>
                                        <p:strVal val="visible"/>
                                      </p:to>
                                    </p:set>
                                    <p:anim calcmode="lin" valueType="num">
                                      <p:cBhvr additive="base">
                                        <p:cTn id="37" dur="500" fill="hold"/>
                                        <p:tgtEl>
                                          <p:spTgt spid="44749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4749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47491">
                                            <p:txEl>
                                              <p:pRg st="6" end="6"/>
                                            </p:txEl>
                                          </p:spTgt>
                                        </p:tgtEl>
                                        <p:attrNameLst>
                                          <p:attrName>style.visibility</p:attrName>
                                        </p:attrNameLst>
                                      </p:cBhvr>
                                      <p:to>
                                        <p:strVal val="visible"/>
                                      </p:to>
                                    </p:set>
                                    <p:anim calcmode="lin" valueType="num">
                                      <p:cBhvr additive="base">
                                        <p:cTn id="43" dur="500" fill="hold"/>
                                        <p:tgtEl>
                                          <p:spTgt spid="447491">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4749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47491">
                                            <p:txEl>
                                              <p:pRg st="7" end="7"/>
                                            </p:txEl>
                                          </p:spTgt>
                                        </p:tgtEl>
                                        <p:attrNameLst>
                                          <p:attrName>style.visibility</p:attrName>
                                        </p:attrNameLst>
                                      </p:cBhvr>
                                      <p:to>
                                        <p:strVal val="visible"/>
                                      </p:to>
                                    </p:set>
                                    <p:anim calcmode="lin" valueType="num">
                                      <p:cBhvr additive="base">
                                        <p:cTn id="49" dur="500" fill="hold"/>
                                        <p:tgtEl>
                                          <p:spTgt spid="447491">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47491">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7491" grpId="0" build="p" bldLvl="2"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Rectangle 3"/>
          <p:cNvSpPr/>
          <p:nvPr/>
        </p:nvSpPr>
        <p:spPr>
          <a:xfrm>
            <a:off x="266700" y="2459504"/>
            <a:ext cx="9448800" cy="1938992"/>
          </a:xfrm>
          <a:prstGeom prst="rect">
            <a:avLst/>
          </a:prstGeom>
        </p:spPr>
        <p:txBody>
          <a:bodyPr wrap="square">
            <a:spAutoFit/>
          </a:bodyPr>
          <a:lstStyle/>
          <a:p>
            <a:pPr algn="ctr">
              <a:buNone/>
            </a:pPr>
            <a:r>
              <a:rPr lang="en-US" dirty="0" smtClean="0">
                <a:solidFill>
                  <a:schemeClr val="accent4">
                    <a:lumMod val="10000"/>
                  </a:schemeClr>
                </a:solidFill>
              </a:rPr>
              <a:t>Revised NCI Guidelines for Expedited Reporting of </a:t>
            </a:r>
          </a:p>
          <a:p>
            <a:pPr algn="ctr">
              <a:buNone/>
            </a:pPr>
            <a:r>
              <a:rPr lang="en-US" dirty="0" smtClean="0">
                <a:solidFill>
                  <a:schemeClr val="accent4">
                    <a:lumMod val="10000"/>
                  </a:schemeClr>
                </a:solidFill>
              </a:rPr>
              <a:t>Adverse Events</a:t>
            </a:r>
            <a:endParaRPr lang="en-US" dirty="0">
              <a:solidFill>
                <a:schemeClr val="bg2"/>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5" name="Straight Arrow Connector 54"/>
          <p:cNvCxnSpPr>
            <a:stCxn id="48" idx="2"/>
            <a:endCxn id="50" idx="0"/>
          </p:cNvCxnSpPr>
          <p:nvPr/>
        </p:nvCxnSpPr>
        <p:spPr bwMode="auto">
          <a:xfrm rot="5400000">
            <a:off x="4444181" y="2467397"/>
            <a:ext cx="560439" cy="1588"/>
          </a:xfrm>
          <a:prstGeom prst="straightConnector1">
            <a:avLst/>
          </a:prstGeom>
          <a:solidFill>
            <a:schemeClr val="accent1"/>
          </a:solidFill>
          <a:ln w="28575" cap="flat" cmpd="sng" algn="ctr">
            <a:solidFill>
              <a:srgbClr val="FF0000"/>
            </a:solidFill>
            <a:prstDash val="solid"/>
            <a:round/>
            <a:headEnd type="none" w="med" len="med"/>
            <a:tailEnd type="arrow"/>
          </a:ln>
          <a:effectLst/>
        </p:spPr>
      </p:cxnSp>
      <p:cxnSp>
        <p:nvCxnSpPr>
          <p:cNvPr id="65" name="Straight Arrow Connector 64"/>
          <p:cNvCxnSpPr>
            <a:endCxn id="58" idx="0"/>
          </p:cNvCxnSpPr>
          <p:nvPr/>
        </p:nvCxnSpPr>
        <p:spPr bwMode="auto">
          <a:xfrm rot="5400000">
            <a:off x="4273558" y="3591381"/>
            <a:ext cx="901684" cy="1588"/>
          </a:xfrm>
          <a:prstGeom prst="straightConnector1">
            <a:avLst/>
          </a:prstGeom>
          <a:solidFill>
            <a:schemeClr val="accent1"/>
          </a:solidFill>
          <a:ln w="28575" cap="flat" cmpd="sng" algn="ctr">
            <a:solidFill>
              <a:schemeClr val="accent6">
                <a:lumMod val="50000"/>
              </a:schemeClr>
            </a:solidFill>
            <a:prstDash val="solid"/>
            <a:round/>
            <a:headEnd type="none" w="med" len="med"/>
            <a:tailEnd type="arrow"/>
          </a:ln>
          <a:effectLst/>
        </p:spPr>
      </p:cxnSp>
      <p:cxnSp>
        <p:nvCxnSpPr>
          <p:cNvPr id="73" name="Shape 72"/>
          <p:cNvCxnSpPr>
            <a:stCxn id="50" idx="1"/>
            <a:endCxn id="62" idx="0"/>
          </p:cNvCxnSpPr>
          <p:nvPr/>
        </p:nvCxnSpPr>
        <p:spPr bwMode="auto">
          <a:xfrm rot="10800000" flipV="1">
            <a:off x="2209800" y="2982575"/>
            <a:ext cx="1485900" cy="603242"/>
          </a:xfrm>
          <a:prstGeom prst="bentConnector2">
            <a:avLst/>
          </a:prstGeom>
          <a:solidFill>
            <a:schemeClr val="accent1"/>
          </a:solidFill>
          <a:ln w="28575" cap="flat" cmpd="sng" algn="ctr">
            <a:solidFill>
              <a:schemeClr val="accent6">
                <a:lumMod val="50000"/>
              </a:schemeClr>
            </a:solidFill>
            <a:prstDash val="solid"/>
            <a:round/>
            <a:headEnd type="none" w="med" len="med"/>
            <a:tailEnd type="arrow"/>
          </a:ln>
          <a:effectLst/>
        </p:spPr>
      </p:cxnSp>
      <p:cxnSp>
        <p:nvCxnSpPr>
          <p:cNvPr id="77" name="Elbow Connector 76"/>
          <p:cNvCxnSpPr>
            <a:stCxn id="58" idx="2"/>
            <a:endCxn id="60" idx="0"/>
          </p:cNvCxnSpPr>
          <p:nvPr/>
        </p:nvCxnSpPr>
        <p:spPr bwMode="auto">
          <a:xfrm rot="5400000">
            <a:off x="3168261" y="4239478"/>
            <a:ext cx="1283478" cy="1828800"/>
          </a:xfrm>
          <a:prstGeom prst="bentConnector3">
            <a:avLst>
              <a:gd name="adj1" fmla="val 50000"/>
            </a:avLst>
          </a:prstGeom>
          <a:solidFill>
            <a:schemeClr val="accent1"/>
          </a:solidFill>
          <a:ln w="28575" cap="flat" cmpd="sng" algn="ctr">
            <a:solidFill>
              <a:schemeClr val="accent6">
                <a:lumMod val="50000"/>
              </a:schemeClr>
            </a:solidFill>
            <a:prstDash val="solid"/>
            <a:round/>
            <a:headEnd type="none" w="med" len="med"/>
            <a:tailEnd type="arrow"/>
          </a:ln>
          <a:effectLst/>
        </p:spPr>
      </p:cxnSp>
      <p:cxnSp>
        <p:nvCxnSpPr>
          <p:cNvPr id="81" name="Elbow Connector 80"/>
          <p:cNvCxnSpPr>
            <a:stCxn id="58" idx="2"/>
            <a:endCxn id="63" idx="0"/>
          </p:cNvCxnSpPr>
          <p:nvPr/>
        </p:nvCxnSpPr>
        <p:spPr bwMode="auto">
          <a:xfrm rot="16200000" flipH="1">
            <a:off x="4958961" y="4277578"/>
            <a:ext cx="1283478" cy="1752600"/>
          </a:xfrm>
          <a:prstGeom prst="bentConnector3">
            <a:avLst>
              <a:gd name="adj1" fmla="val 50000"/>
            </a:avLst>
          </a:prstGeom>
          <a:solidFill>
            <a:schemeClr val="accent1"/>
          </a:solidFill>
          <a:ln w="28575" cap="flat" cmpd="sng" algn="ctr">
            <a:solidFill>
              <a:schemeClr val="accent6">
                <a:lumMod val="50000"/>
              </a:schemeClr>
            </a:solidFill>
            <a:prstDash val="solid"/>
            <a:round/>
            <a:headEnd type="none" w="med" len="med"/>
            <a:tailEnd type="arrow"/>
          </a:ln>
          <a:effectLst/>
        </p:spPr>
      </p:cxnSp>
      <p:sp>
        <p:nvSpPr>
          <p:cNvPr id="59" name="Rounded Rectangle 58"/>
          <p:cNvSpPr/>
          <p:nvPr/>
        </p:nvSpPr>
        <p:spPr bwMode="auto">
          <a:xfrm>
            <a:off x="1790700" y="4467669"/>
            <a:ext cx="1981200" cy="469916"/>
          </a:xfrm>
          <a:prstGeom prst="roundRect">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16200000" scaled="1"/>
            <a:tileRect/>
          </a:gradFill>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1" compatLnSpc="1">
            <a:prstTxWarp prst="textNoShape">
              <a:avLst/>
            </a:prstTxWarp>
            <a:spAutoFit/>
          </a:bodyPr>
          <a:lstStyle/>
          <a:p>
            <a:pPr marL="0" lvl="1" indent="-114300" algn="ctr" defTabSz="533400">
              <a:lnSpc>
                <a:spcPct val="90000"/>
              </a:lnSpc>
              <a:spcAft>
                <a:spcPct val="15000"/>
              </a:spcAft>
            </a:pPr>
            <a:r>
              <a:rPr lang="en-US" sz="1200" dirty="0" smtClean="0">
                <a:solidFill>
                  <a:schemeClr val="accent3">
                    <a:lumMod val="75000"/>
                  </a:schemeClr>
                </a:solidFill>
              </a:rPr>
              <a:t>Provides significant new findings to patients</a:t>
            </a:r>
          </a:p>
        </p:txBody>
      </p:sp>
      <p:sp>
        <p:nvSpPr>
          <p:cNvPr id="51" name="Rounded Rectangle 50"/>
          <p:cNvSpPr/>
          <p:nvPr/>
        </p:nvSpPr>
        <p:spPr bwMode="auto">
          <a:xfrm>
            <a:off x="5372100" y="2989183"/>
            <a:ext cx="2286000" cy="837676"/>
          </a:xfrm>
          <a:prstGeom prst="roundRect">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16200000" scaled="1"/>
            <a:tileRect/>
          </a:gradFill>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1" compatLnSpc="1">
            <a:prstTxWarp prst="textNoShape">
              <a:avLst/>
            </a:prstTxWarp>
            <a:spAutoFit/>
          </a:bodyPr>
          <a:lstStyle/>
          <a:p>
            <a:pPr marL="0" lvl="1" indent="-114300" algn="ctr" defTabSz="533400">
              <a:lnSpc>
                <a:spcPct val="90000"/>
              </a:lnSpc>
              <a:spcAft>
                <a:spcPct val="15000"/>
              </a:spcAft>
            </a:pPr>
            <a:r>
              <a:rPr lang="en-US" sz="1200" dirty="0" smtClean="0">
                <a:solidFill>
                  <a:schemeClr val="accent3">
                    <a:lumMod val="75000"/>
                  </a:schemeClr>
                </a:solidFill>
              </a:rPr>
              <a:t>Reports serious and unexpected suspected ARs (reasonable possibility drug caused event) to FDA</a:t>
            </a:r>
          </a:p>
        </p:txBody>
      </p:sp>
      <p:sp>
        <p:nvSpPr>
          <p:cNvPr id="49" name="Rounded Rectangle 48"/>
          <p:cNvSpPr/>
          <p:nvPr/>
        </p:nvSpPr>
        <p:spPr bwMode="auto">
          <a:xfrm>
            <a:off x="5524500" y="1789021"/>
            <a:ext cx="2057400" cy="837676"/>
          </a:xfrm>
          <a:prstGeom prst="roundRect">
            <a:avLst/>
          </a:prstGeom>
          <a:gradFill>
            <a:gsLst>
              <a:gs pos="0">
                <a:srgbClr val="FF0000"/>
              </a:gs>
              <a:gs pos="80000">
                <a:srgbClr val="C00000"/>
              </a:gs>
              <a:gs pos="100000">
                <a:schemeClr val="accent3">
                  <a:shade val="94000"/>
                  <a:satMod val="135000"/>
                </a:schemeClr>
              </a:gs>
            </a:gsLst>
            <a:lin ang="16200000" scaled="0"/>
          </a:gra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1" compatLnSpc="1">
            <a:prstTxWarp prst="textNoShape">
              <a:avLst/>
            </a:prstTxWarp>
            <a:spAutoFit/>
          </a:bodyPr>
          <a:lstStyle/>
          <a:p>
            <a:pPr marL="0" lvl="1" indent="-114300" algn="ctr" defTabSz="533400">
              <a:lnSpc>
                <a:spcPct val="90000"/>
              </a:lnSpc>
              <a:spcAft>
                <a:spcPct val="15000"/>
              </a:spcAft>
            </a:pPr>
            <a:r>
              <a:rPr lang="en-US" sz="1200" dirty="0" smtClean="0">
                <a:solidFill>
                  <a:schemeClr val="tx1"/>
                </a:solidFill>
              </a:rPr>
              <a:t>Reports serious AEs (non-serious AEs reported per protocol non-expeditiously)</a:t>
            </a:r>
            <a:endParaRPr lang="en-US" sz="1200" dirty="0">
              <a:solidFill>
                <a:schemeClr val="tx1"/>
              </a:solidFill>
            </a:endParaRPr>
          </a:p>
        </p:txBody>
      </p:sp>
      <p:sp>
        <p:nvSpPr>
          <p:cNvPr id="48" name="Rounded Rectangle 47"/>
          <p:cNvSpPr/>
          <p:nvPr/>
        </p:nvSpPr>
        <p:spPr bwMode="auto">
          <a:xfrm>
            <a:off x="3695700" y="1676400"/>
            <a:ext cx="2057400" cy="510778"/>
          </a:xfrm>
          <a:prstGeom prst="roundRect">
            <a:avLst/>
          </a:prstGeom>
          <a:gradFill>
            <a:gsLst>
              <a:gs pos="0">
                <a:srgbClr val="FF0000"/>
              </a:gs>
              <a:gs pos="80000">
                <a:srgbClr val="C00000"/>
              </a:gs>
              <a:gs pos="100000">
                <a:schemeClr val="accent3">
                  <a:shade val="94000"/>
                  <a:satMod val="135000"/>
                </a:schemeClr>
              </a:gs>
            </a:gsLst>
            <a:lin ang="16200000" scaled="0"/>
          </a:gra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1" compatLnSpc="1">
            <a:prstTxWarp prst="textNoShape">
              <a:avLst/>
            </a:prstTxWarp>
            <a:spAutoFit/>
          </a:bodyPr>
          <a:lstStyle/>
          <a:p>
            <a:pPr algn="ctr"/>
            <a:r>
              <a:rPr lang="en-US" sz="2400" dirty="0" smtClean="0"/>
              <a:t>Investigator</a:t>
            </a:r>
          </a:p>
        </p:txBody>
      </p:sp>
      <p:sp>
        <p:nvSpPr>
          <p:cNvPr id="50" name="Rounded Rectangle 49"/>
          <p:cNvSpPr/>
          <p:nvPr/>
        </p:nvSpPr>
        <p:spPr bwMode="auto">
          <a:xfrm>
            <a:off x="3695700" y="2747617"/>
            <a:ext cx="2057400" cy="469916"/>
          </a:xfrm>
          <a:prstGeom prst="roundRect">
            <a:avLst/>
          </a:prstGeom>
          <a:gradFill>
            <a:gsLst>
              <a:gs pos="0">
                <a:srgbClr val="FF0000"/>
              </a:gs>
              <a:gs pos="80000">
                <a:srgbClr val="C00000"/>
              </a:gs>
              <a:gs pos="100000">
                <a:schemeClr val="accent3">
                  <a:shade val="94000"/>
                  <a:satMod val="135000"/>
                </a:schemeClr>
              </a:gs>
            </a:gsLst>
            <a:lin ang="16200000" scaled="0"/>
          </a:gra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1" compatLnSpc="1">
            <a:prstTxWarp prst="textNoShape">
              <a:avLst/>
            </a:prstTxWarp>
            <a:spAutoFit/>
          </a:bodyPr>
          <a:lstStyle/>
          <a:p>
            <a:pPr algn="ctr" defTabSz="1422400">
              <a:lnSpc>
                <a:spcPct val="90000"/>
              </a:lnSpc>
            </a:pPr>
            <a:r>
              <a:rPr lang="en-US" sz="2400" dirty="0" smtClean="0"/>
              <a:t>Sponsor</a:t>
            </a:r>
            <a:endParaRPr lang="en-US" sz="2400" dirty="0"/>
          </a:p>
        </p:txBody>
      </p:sp>
      <p:sp>
        <p:nvSpPr>
          <p:cNvPr id="57" name="Rounded Rectangle 56"/>
          <p:cNvSpPr/>
          <p:nvPr/>
        </p:nvSpPr>
        <p:spPr bwMode="auto">
          <a:xfrm>
            <a:off x="5600700" y="4467669"/>
            <a:ext cx="2895600" cy="469916"/>
          </a:xfrm>
          <a:prstGeom prst="roundRect">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16200000" scaled="1"/>
            <a:tileRect/>
          </a:gradFill>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1" compatLnSpc="1">
            <a:prstTxWarp prst="textNoShape">
              <a:avLst/>
            </a:prstTxWarp>
            <a:spAutoFit/>
          </a:bodyPr>
          <a:lstStyle/>
          <a:p>
            <a:pPr marL="0" lvl="1" indent="-114300" algn="ctr" defTabSz="533400">
              <a:lnSpc>
                <a:spcPct val="90000"/>
              </a:lnSpc>
              <a:spcAft>
                <a:spcPct val="15000"/>
              </a:spcAft>
            </a:pPr>
            <a:r>
              <a:rPr lang="en-US" sz="1200" dirty="0" smtClean="0">
                <a:solidFill>
                  <a:schemeClr val="accent3">
                    <a:lumMod val="75000"/>
                  </a:schemeClr>
                </a:solidFill>
              </a:rPr>
              <a:t>Reports unanticipated problems involving risks to subjects to the IRB</a:t>
            </a:r>
          </a:p>
        </p:txBody>
      </p:sp>
      <p:sp>
        <p:nvSpPr>
          <p:cNvPr id="58" name="Rounded Rectangle 57"/>
          <p:cNvSpPr/>
          <p:nvPr/>
        </p:nvSpPr>
        <p:spPr bwMode="auto">
          <a:xfrm>
            <a:off x="3390900" y="4042223"/>
            <a:ext cx="2667000" cy="469916"/>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1" compatLnSpc="1">
            <a:prstTxWarp prst="textNoShape">
              <a:avLst/>
            </a:prstTxWarp>
            <a:spAutoFit/>
          </a:bodyPr>
          <a:lstStyle/>
          <a:p>
            <a:pPr lvl="0" algn="ctr" defTabSz="1422400">
              <a:lnSpc>
                <a:spcPct val="90000"/>
              </a:lnSpc>
              <a:spcAft>
                <a:spcPct val="35000"/>
              </a:spcAft>
            </a:pPr>
            <a:r>
              <a:rPr lang="en-US" sz="2400" dirty="0" smtClean="0"/>
              <a:t>All Investigators</a:t>
            </a:r>
          </a:p>
        </p:txBody>
      </p:sp>
      <p:sp>
        <p:nvSpPr>
          <p:cNvPr id="60" name="Rounded Rectangle 59"/>
          <p:cNvSpPr/>
          <p:nvPr/>
        </p:nvSpPr>
        <p:spPr bwMode="auto">
          <a:xfrm>
            <a:off x="2247900" y="5795617"/>
            <a:ext cx="1295400" cy="469916"/>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1" compatLnSpc="1">
            <a:prstTxWarp prst="textNoShape">
              <a:avLst/>
            </a:prstTxWarp>
            <a:spAutoFit/>
          </a:bodyPr>
          <a:lstStyle/>
          <a:p>
            <a:pPr lvl="0" algn="ctr" defTabSz="1422400">
              <a:lnSpc>
                <a:spcPct val="90000"/>
              </a:lnSpc>
              <a:spcAft>
                <a:spcPct val="35000"/>
              </a:spcAft>
            </a:pPr>
            <a:r>
              <a:rPr lang="en-US" sz="2400" dirty="0" smtClean="0"/>
              <a:t>Patient</a:t>
            </a:r>
          </a:p>
        </p:txBody>
      </p:sp>
      <p:sp>
        <p:nvSpPr>
          <p:cNvPr id="62" name="Rounded Rectangle 61"/>
          <p:cNvSpPr/>
          <p:nvPr/>
        </p:nvSpPr>
        <p:spPr bwMode="auto">
          <a:xfrm>
            <a:off x="1790700" y="3585817"/>
            <a:ext cx="838200" cy="469916"/>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1" compatLnSpc="1">
            <a:prstTxWarp prst="textNoShape">
              <a:avLst/>
            </a:prstTxWarp>
            <a:spAutoFit/>
          </a:bodyPr>
          <a:lstStyle/>
          <a:p>
            <a:pPr lvl="0" algn="ctr" defTabSz="1422400">
              <a:lnSpc>
                <a:spcPct val="90000"/>
              </a:lnSpc>
              <a:spcAft>
                <a:spcPct val="35000"/>
              </a:spcAft>
            </a:pPr>
            <a:r>
              <a:rPr lang="en-US" sz="2400" dirty="0" smtClean="0"/>
              <a:t>FDA</a:t>
            </a:r>
            <a:endParaRPr lang="en-US" sz="2400" dirty="0"/>
          </a:p>
        </p:txBody>
      </p:sp>
      <p:sp>
        <p:nvSpPr>
          <p:cNvPr id="63" name="Rounded Rectangle 62"/>
          <p:cNvSpPr/>
          <p:nvPr/>
        </p:nvSpPr>
        <p:spPr bwMode="auto">
          <a:xfrm>
            <a:off x="5829300" y="5795617"/>
            <a:ext cx="1295400" cy="469916"/>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1" compatLnSpc="1">
            <a:prstTxWarp prst="textNoShape">
              <a:avLst/>
            </a:prstTxWarp>
            <a:spAutoFit/>
          </a:bodyPr>
          <a:lstStyle/>
          <a:p>
            <a:pPr lvl="0" algn="ctr" defTabSz="1422400">
              <a:lnSpc>
                <a:spcPct val="90000"/>
              </a:lnSpc>
              <a:spcAft>
                <a:spcPct val="35000"/>
              </a:spcAft>
            </a:pPr>
            <a:r>
              <a:rPr lang="en-US" sz="2400" dirty="0" smtClean="0"/>
              <a:t>IRB</a:t>
            </a:r>
          </a:p>
        </p:txBody>
      </p:sp>
      <p:sp>
        <p:nvSpPr>
          <p:cNvPr id="17" name="Title 1"/>
          <p:cNvSpPr>
            <a:spLocks noGrp="1"/>
          </p:cNvSpPr>
          <p:nvPr>
            <p:ph type="title"/>
          </p:nvPr>
        </p:nvSpPr>
        <p:spPr>
          <a:xfrm>
            <a:off x="0" y="228600"/>
            <a:ext cx="10287000" cy="1147763"/>
          </a:xfrm>
        </p:spPr>
        <p:txBody>
          <a:bodyPr/>
          <a:lstStyle/>
          <a:p>
            <a:r>
              <a:rPr lang="en-US" sz="2800" dirty="0" smtClean="0"/>
              <a:t>NCI Guidelines: Expedited Reporting of AEs from Investigator to Sponsor</a:t>
            </a:r>
            <a:endParaRPr lang="en-US"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z="3000" dirty="0" smtClean="0"/>
              <a:t>WHY Does NCI Collect EXPEDITED AE Reports?</a:t>
            </a:r>
          </a:p>
        </p:txBody>
      </p:sp>
      <p:sp>
        <p:nvSpPr>
          <p:cNvPr id="456707" name="Rectangle 3"/>
          <p:cNvSpPr>
            <a:spLocks noGrp="1" noChangeArrowheads="1"/>
          </p:cNvSpPr>
          <p:nvPr>
            <p:ph idx="1"/>
          </p:nvPr>
        </p:nvSpPr>
        <p:spPr/>
        <p:txBody>
          <a:bodyPr/>
          <a:lstStyle/>
          <a:p>
            <a:r>
              <a:rPr lang="en-US" dirty="0" smtClean="0"/>
              <a:t>Patient Safety</a:t>
            </a:r>
          </a:p>
          <a:p>
            <a:r>
              <a:rPr lang="en-US" dirty="0" smtClean="0"/>
              <a:t>Adequate Informed Consent</a:t>
            </a:r>
          </a:p>
          <a:p>
            <a:r>
              <a:rPr lang="en-US" dirty="0" smtClean="0"/>
              <a:t>Compliance with FDA Regulations and consideration of concordance with ICH guidelines</a:t>
            </a:r>
          </a:p>
          <a:p>
            <a:r>
              <a:rPr lang="en-US" dirty="0" smtClean="0"/>
              <a:t>Required of the IND </a:t>
            </a:r>
            <a:r>
              <a:rPr lang="en-US" u="sng" dirty="0" smtClean="0"/>
              <a:t>Sponsor</a:t>
            </a:r>
            <a:r>
              <a:rPr lang="en-US" dirty="0" smtClean="0"/>
              <a:t> (21 CFR 312.32)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56707">
                                            <p:txEl>
                                              <p:pRg st="0" end="0"/>
                                            </p:txEl>
                                          </p:spTgt>
                                        </p:tgtEl>
                                        <p:attrNameLst>
                                          <p:attrName>style.visibility</p:attrName>
                                        </p:attrNameLst>
                                      </p:cBhvr>
                                      <p:to>
                                        <p:strVal val="visible"/>
                                      </p:to>
                                    </p:set>
                                    <p:anim calcmode="lin" valueType="num">
                                      <p:cBhvr additive="base">
                                        <p:cTn id="7" dur="500" fill="hold"/>
                                        <p:tgtEl>
                                          <p:spTgt spid="4567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67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56707">
                                            <p:txEl>
                                              <p:pRg st="1" end="1"/>
                                            </p:txEl>
                                          </p:spTgt>
                                        </p:tgtEl>
                                        <p:attrNameLst>
                                          <p:attrName>style.visibility</p:attrName>
                                        </p:attrNameLst>
                                      </p:cBhvr>
                                      <p:to>
                                        <p:strVal val="visible"/>
                                      </p:to>
                                    </p:set>
                                    <p:anim calcmode="lin" valueType="num">
                                      <p:cBhvr additive="base">
                                        <p:cTn id="13" dur="500" fill="hold"/>
                                        <p:tgtEl>
                                          <p:spTgt spid="45670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567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56707">
                                            <p:txEl>
                                              <p:pRg st="2" end="2"/>
                                            </p:txEl>
                                          </p:spTgt>
                                        </p:tgtEl>
                                        <p:attrNameLst>
                                          <p:attrName>style.visibility</p:attrName>
                                        </p:attrNameLst>
                                      </p:cBhvr>
                                      <p:to>
                                        <p:strVal val="visible"/>
                                      </p:to>
                                    </p:set>
                                    <p:anim calcmode="lin" valueType="num">
                                      <p:cBhvr additive="base">
                                        <p:cTn id="19" dur="500" fill="hold"/>
                                        <p:tgtEl>
                                          <p:spTgt spid="45670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567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56707">
                                            <p:txEl>
                                              <p:pRg st="3" end="3"/>
                                            </p:txEl>
                                          </p:spTgt>
                                        </p:tgtEl>
                                        <p:attrNameLst>
                                          <p:attrName>style.visibility</p:attrName>
                                        </p:attrNameLst>
                                      </p:cBhvr>
                                      <p:to>
                                        <p:strVal val="visible"/>
                                      </p:to>
                                    </p:set>
                                    <p:anim calcmode="lin" valueType="num">
                                      <p:cBhvr additive="base">
                                        <p:cTn id="25" dur="500" fill="hold"/>
                                        <p:tgtEl>
                                          <p:spTgt spid="45670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5670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6707"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z="3000" dirty="0" smtClean="0"/>
              <a:t>Adverse Event EXPEDITED Reporting System:</a:t>
            </a:r>
          </a:p>
        </p:txBody>
      </p:sp>
      <p:sp>
        <p:nvSpPr>
          <p:cNvPr id="448515" name="Rectangle 3"/>
          <p:cNvSpPr>
            <a:spLocks noGrp="1" noChangeArrowheads="1"/>
          </p:cNvSpPr>
          <p:nvPr>
            <p:ph idx="1"/>
          </p:nvPr>
        </p:nvSpPr>
        <p:spPr>
          <a:xfrm>
            <a:off x="514350" y="1447800"/>
            <a:ext cx="9258300" cy="4525962"/>
          </a:xfrm>
        </p:spPr>
        <p:txBody>
          <a:bodyPr/>
          <a:lstStyle/>
          <a:p>
            <a:r>
              <a:rPr lang="en-US" sz="2000" dirty="0" smtClean="0"/>
              <a:t>All expedited AEs for NCI IND Agents should be submitted to NCI via a web-based electronic system</a:t>
            </a:r>
          </a:p>
          <a:p>
            <a:pPr lvl="1"/>
            <a:r>
              <a:rPr lang="en-US" dirty="0" err="1" smtClean="0">
                <a:solidFill>
                  <a:srgbClr val="960000"/>
                </a:solidFill>
              </a:rPr>
              <a:t>AdEERS</a:t>
            </a:r>
            <a:r>
              <a:rPr lang="en-US" dirty="0" smtClean="0">
                <a:solidFill>
                  <a:srgbClr val="960000"/>
                </a:solidFill>
              </a:rPr>
              <a:t> (implemented 2001)</a:t>
            </a:r>
          </a:p>
          <a:p>
            <a:pPr lvl="1"/>
            <a:r>
              <a:rPr lang="en-US" dirty="0" smtClean="0">
                <a:solidFill>
                  <a:srgbClr val="960000"/>
                </a:solidFill>
              </a:rPr>
              <a:t>caAERS (scheduled to replace AdEERS in 2011?)</a:t>
            </a:r>
            <a:endParaRPr lang="en-US" dirty="0" smtClean="0"/>
          </a:p>
          <a:p>
            <a:r>
              <a:rPr lang="en-US" sz="2000" dirty="0" smtClean="0"/>
              <a:t>All open protocols using NCI-sponsored IND agents will be listed in AdEERS/caAERS and will indicate expedited AE reporting is required</a:t>
            </a:r>
          </a:p>
          <a:p>
            <a:r>
              <a:rPr lang="en-US" sz="2000" dirty="0" smtClean="0"/>
              <a:t>Expedited AE submission demonstration &amp; training is available for key Group staff and representatives</a:t>
            </a:r>
          </a:p>
          <a:p>
            <a:r>
              <a:rPr lang="en-US" sz="2000" dirty="0" smtClean="0"/>
              <a:t>Computer-based AdEERS/caAERS training is available at: (http://ctep.info.nih.gov/protocolDevelopment/</a:t>
            </a:r>
            <a:br>
              <a:rPr lang="en-US" sz="2000" dirty="0" smtClean="0"/>
            </a:br>
            <a:r>
              <a:rPr lang="en-US" sz="2000" dirty="0" smtClean="0"/>
              <a:t> </a:t>
            </a:r>
            <a:r>
              <a:rPr lang="en-US" sz="2000" dirty="0" err="1" smtClean="0"/>
              <a:t>electronic_applications</a:t>
            </a:r>
            <a:r>
              <a:rPr lang="en-US" sz="2000" dirty="0" smtClean="0"/>
              <a:t>/adeers.htm)</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8515">
                                            <p:txEl>
                                              <p:pRg st="0" end="0"/>
                                            </p:txEl>
                                          </p:spTgt>
                                        </p:tgtEl>
                                        <p:attrNameLst>
                                          <p:attrName>style.visibility</p:attrName>
                                        </p:attrNameLst>
                                      </p:cBhvr>
                                      <p:to>
                                        <p:strVal val="visible"/>
                                      </p:to>
                                    </p:set>
                                    <p:anim calcmode="lin" valueType="num">
                                      <p:cBhvr additive="base">
                                        <p:cTn id="7" dur="500" fill="hold"/>
                                        <p:tgtEl>
                                          <p:spTgt spid="4485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85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48515">
                                            <p:txEl>
                                              <p:pRg st="1" end="1"/>
                                            </p:txEl>
                                          </p:spTgt>
                                        </p:tgtEl>
                                        <p:attrNameLst>
                                          <p:attrName>style.visibility</p:attrName>
                                        </p:attrNameLst>
                                      </p:cBhvr>
                                      <p:to>
                                        <p:strVal val="visible"/>
                                      </p:to>
                                    </p:set>
                                    <p:anim calcmode="lin" valueType="num">
                                      <p:cBhvr additive="base">
                                        <p:cTn id="13" dur="500" fill="hold"/>
                                        <p:tgtEl>
                                          <p:spTgt spid="4485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48515">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448515">
                                            <p:txEl>
                                              <p:pRg st="2" end="2"/>
                                            </p:txEl>
                                          </p:spTgt>
                                        </p:tgtEl>
                                        <p:attrNameLst>
                                          <p:attrName>style.visibility</p:attrName>
                                        </p:attrNameLst>
                                      </p:cBhvr>
                                      <p:to>
                                        <p:strVal val="visible"/>
                                      </p:to>
                                    </p:set>
                                    <p:anim calcmode="lin" valueType="num">
                                      <p:cBhvr additive="base">
                                        <p:cTn id="17" dur="500" fill="hold"/>
                                        <p:tgtEl>
                                          <p:spTgt spid="448515">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485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448515">
                                            <p:txEl>
                                              <p:pRg st="3" end="3"/>
                                            </p:txEl>
                                          </p:spTgt>
                                        </p:tgtEl>
                                        <p:attrNameLst>
                                          <p:attrName>style.visibility</p:attrName>
                                        </p:attrNameLst>
                                      </p:cBhvr>
                                      <p:to>
                                        <p:strVal val="visible"/>
                                      </p:to>
                                    </p:set>
                                    <p:anim calcmode="lin" valueType="num">
                                      <p:cBhvr additive="base">
                                        <p:cTn id="23" dur="500" fill="hold"/>
                                        <p:tgtEl>
                                          <p:spTgt spid="448515">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4485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448515">
                                            <p:txEl>
                                              <p:pRg st="4" end="4"/>
                                            </p:txEl>
                                          </p:spTgt>
                                        </p:tgtEl>
                                        <p:attrNameLst>
                                          <p:attrName>style.visibility</p:attrName>
                                        </p:attrNameLst>
                                      </p:cBhvr>
                                      <p:to>
                                        <p:strVal val="visible"/>
                                      </p:to>
                                    </p:set>
                                    <p:anim calcmode="lin" valueType="num">
                                      <p:cBhvr additive="base">
                                        <p:cTn id="29" dur="500" fill="hold"/>
                                        <p:tgtEl>
                                          <p:spTgt spid="448515">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44851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448515">
                                            <p:txEl>
                                              <p:pRg st="5" end="5"/>
                                            </p:txEl>
                                          </p:spTgt>
                                        </p:tgtEl>
                                        <p:attrNameLst>
                                          <p:attrName>style.visibility</p:attrName>
                                        </p:attrNameLst>
                                      </p:cBhvr>
                                      <p:to>
                                        <p:strVal val="visible"/>
                                      </p:to>
                                    </p:set>
                                    <p:anim calcmode="lin" valueType="num">
                                      <p:cBhvr additive="base">
                                        <p:cTn id="35" dur="500" fill="hold"/>
                                        <p:tgtEl>
                                          <p:spTgt spid="448515">
                                            <p:txEl>
                                              <p:pRg st="5" end="5"/>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44851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8515" grpId="0" uiExpand="1"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228601"/>
            <a:ext cx="10287000" cy="990599"/>
          </a:xfrm>
        </p:spPr>
        <p:txBody>
          <a:bodyPr/>
          <a:lstStyle/>
          <a:p>
            <a:r>
              <a:rPr lang="en-US" sz="3000" dirty="0" smtClean="0"/>
              <a:t>WHAT is reportable to NCI in an Expedited Fashion?</a:t>
            </a:r>
          </a:p>
        </p:txBody>
      </p:sp>
      <p:sp>
        <p:nvSpPr>
          <p:cNvPr id="460803" name="Rectangle 3"/>
          <p:cNvSpPr>
            <a:spLocks noGrp="1" noChangeArrowheads="1"/>
          </p:cNvSpPr>
          <p:nvPr>
            <p:ph idx="1"/>
          </p:nvPr>
        </p:nvSpPr>
        <p:spPr>
          <a:xfrm>
            <a:off x="495300" y="1905000"/>
            <a:ext cx="3638550" cy="4419600"/>
          </a:xfrm>
        </p:spPr>
        <p:txBody>
          <a:bodyPr/>
          <a:lstStyle/>
          <a:p>
            <a:pPr>
              <a:spcAft>
                <a:spcPts val="0"/>
              </a:spcAft>
            </a:pPr>
            <a:r>
              <a:rPr lang="en-US" sz="2000" b="1" dirty="0" smtClean="0">
                <a:solidFill>
                  <a:srgbClr val="C00000"/>
                </a:solidFill>
              </a:rPr>
              <a:t>ALL</a:t>
            </a:r>
            <a:r>
              <a:rPr lang="en-US" sz="2000" b="1" dirty="0" smtClean="0"/>
              <a:t> serious AEs regardless of causality to the study drug</a:t>
            </a:r>
          </a:p>
          <a:p>
            <a:pPr lvl="2">
              <a:spcAft>
                <a:spcPts val="0"/>
              </a:spcAft>
              <a:buNone/>
            </a:pPr>
            <a:endParaRPr lang="en-US" b="1" dirty="0" smtClean="0"/>
          </a:p>
          <a:p>
            <a:pPr>
              <a:spcAft>
                <a:spcPts val="0"/>
              </a:spcAft>
            </a:pPr>
            <a:r>
              <a:rPr lang="en-US" sz="2000" b="1" dirty="0" smtClean="0"/>
              <a:t>Note: All expedited AEs (reported via AdEERS/caAERS) must also be reported via routine reporting mechanisms (e.g., CRF, CTMS, and/or CDUS)</a:t>
            </a:r>
          </a:p>
          <a:p>
            <a:pPr lvl="2">
              <a:spcAft>
                <a:spcPts val="0"/>
              </a:spcAft>
              <a:buNone/>
            </a:pPr>
            <a:endParaRPr lang="en-US" b="1" dirty="0" smtClean="0"/>
          </a:p>
        </p:txBody>
      </p:sp>
      <p:sp>
        <p:nvSpPr>
          <p:cNvPr id="4" name="Rectangle 3"/>
          <p:cNvSpPr txBox="1">
            <a:spLocks noChangeArrowheads="1"/>
          </p:cNvSpPr>
          <p:nvPr/>
        </p:nvSpPr>
        <p:spPr bwMode="auto">
          <a:xfrm>
            <a:off x="5829300" y="1905000"/>
            <a:ext cx="3638550" cy="2819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eaLnBrk="1" hangingPunct="1">
              <a:spcBef>
                <a:spcPct val="20000"/>
              </a:spcBef>
              <a:spcAft>
                <a:spcPts val="0"/>
              </a:spcAft>
              <a:buClr>
                <a:srgbClr val="C80026"/>
              </a:buClr>
              <a:buFont typeface="Wingdings" pitchFamily="2" charset="2"/>
              <a:buChar char="§"/>
            </a:pPr>
            <a:r>
              <a:rPr lang="en-US" sz="2000" kern="0" dirty="0" smtClean="0">
                <a:solidFill>
                  <a:schemeClr val="bg2"/>
                </a:solidFill>
                <a:latin typeface="+mn-lt"/>
              </a:rPr>
              <a:t>Non-serious AEs (instead, recorded and reported to NCI according to the protocol)</a:t>
            </a:r>
          </a:p>
          <a:p>
            <a:pPr marL="342900" lvl="0" indent="-342900" eaLnBrk="1" hangingPunct="1">
              <a:spcBef>
                <a:spcPct val="20000"/>
              </a:spcBef>
              <a:spcAft>
                <a:spcPts val="0"/>
              </a:spcAft>
              <a:buClr>
                <a:srgbClr val="C80026"/>
              </a:buClr>
            </a:pPr>
            <a:endParaRPr lang="en-US" sz="2000" kern="0" dirty="0" smtClean="0">
              <a:solidFill>
                <a:schemeClr val="bg2"/>
              </a:solidFill>
              <a:latin typeface="+mn-lt"/>
            </a:endParaRPr>
          </a:p>
          <a:p>
            <a:pPr marL="342900" lvl="0" indent="-342900" eaLnBrk="1" hangingPunct="1">
              <a:spcBef>
                <a:spcPct val="20000"/>
              </a:spcBef>
              <a:spcAft>
                <a:spcPts val="0"/>
              </a:spcAft>
              <a:buClr>
                <a:srgbClr val="C80026"/>
              </a:buClr>
              <a:buFont typeface="Wingdings" pitchFamily="2" charset="2"/>
              <a:buChar char="§"/>
            </a:pPr>
            <a:endParaRPr lang="en-US" sz="2000" kern="0" dirty="0" smtClean="0">
              <a:solidFill>
                <a:schemeClr val="bg2"/>
              </a:solidFill>
              <a:latin typeface="+mn-lt"/>
            </a:endParaRPr>
          </a:p>
          <a:p>
            <a:pPr marL="1143000" marR="0" lvl="2" indent="-228600" algn="l" defTabSz="914400" rtl="0" eaLnBrk="1" fontAlgn="base" latinLnBrk="0" hangingPunct="1">
              <a:lnSpc>
                <a:spcPct val="100000"/>
              </a:lnSpc>
              <a:spcBef>
                <a:spcPct val="20000"/>
              </a:spcBef>
              <a:spcAft>
                <a:spcPts val="0"/>
              </a:spcAft>
              <a:buClr>
                <a:srgbClr val="C80026"/>
              </a:buClr>
              <a:buSzTx/>
              <a:buFont typeface="Wingdings" pitchFamily="2" charset="2"/>
              <a:buNone/>
              <a:tabLst/>
              <a:defRPr/>
            </a:pPr>
            <a:endParaRPr kumimoji="0" lang="en-US" sz="2000" i="0" u="none" strike="noStrike" kern="0" cap="none" spc="0" normalizeH="0" baseline="0" noProof="0" dirty="0" smtClean="0">
              <a:ln>
                <a:noFill/>
              </a:ln>
              <a:solidFill>
                <a:schemeClr val="bg2"/>
              </a:solidFill>
              <a:effectLst/>
              <a:uLnTx/>
              <a:uFillTx/>
              <a:latin typeface="+mn-lt"/>
            </a:endParaRPr>
          </a:p>
        </p:txBody>
      </p:sp>
      <p:sp>
        <p:nvSpPr>
          <p:cNvPr id="5" name="TextBox 4"/>
          <p:cNvSpPr txBox="1"/>
          <p:nvPr/>
        </p:nvSpPr>
        <p:spPr>
          <a:xfrm>
            <a:off x="800100" y="1295400"/>
            <a:ext cx="2819400" cy="461665"/>
          </a:xfrm>
          <a:prstGeom prst="rect">
            <a:avLst/>
          </a:prstGeom>
          <a:noFill/>
        </p:spPr>
        <p:txBody>
          <a:bodyPr wrap="square" rtlCol="0">
            <a:spAutoFit/>
          </a:bodyPr>
          <a:lstStyle/>
          <a:p>
            <a:pPr algn="ctr"/>
            <a:r>
              <a:rPr lang="en-US" sz="2400" u="sng" dirty="0" smtClean="0">
                <a:solidFill>
                  <a:srgbClr val="960000"/>
                </a:solidFill>
                <a:latin typeface="+mn-lt"/>
              </a:rPr>
              <a:t>Reportable</a:t>
            </a:r>
            <a:endParaRPr lang="en-US" sz="2400" u="sng" dirty="0">
              <a:solidFill>
                <a:srgbClr val="960000"/>
              </a:solidFill>
              <a:latin typeface="+mn-lt"/>
            </a:endParaRPr>
          </a:p>
        </p:txBody>
      </p:sp>
      <p:sp>
        <p:nvSpPr>
          <p:cNvPr id="6" name="TextBox 5"/>
          <p:cNvSpPr txBox="1"/>
          <p:nvPr/>
        </p:nvSpPr>
        <p:spPr>
          <a:xfrm>
            <a:off x="5981700" y="1295400"/>
            <a:ext cx="2819400" cy="461665"/>
          </a:xfrm>
          <a:prstGeom prst="rect">
            <a:avLst/>
          </a:prstGeom>
          <a:noFill/>
        </p:spPr>
        <p:txBody>
          <a:bodyPr wrap="square" rtlCol="0">
            <a:spAutoFit/>
          </a:bodyPr>
          <a:lstStyle/>
          <a:p>
            <a:pPr algn="ctr"/>
            <a:r>
              <a:rPr lang="en-US" sz="2400" u="sng" dirty="0" smtClean="0">
                <a:solidFill>
                  <a:srgbClr val="960000"/>
                </a:solidFill>
                <a:latin typeface="+mn-lt"/>
              </a:rPr>
              <a:t>Not Reportable</a:t>
            </a:r>
            <a:endParaRPr lang="en-US" sz="2400" u="sng" dirty="0">
              <a:solidFill>
                <a:srgbClr val="960000"/>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60803">
                                            <p:txEl>
                                              <p:pRg st="0" end="0"/>
                                            </p:txEl>
                                          </p:spTgt>
                                        </p:tgtEl>
                                        <p:attrNameLst>
                                          <p:attrName>style.visibility</p:attrName>
                                        </p:attrNameLst>
                                      </p:cBhvr>
                                      <p:to>
                                        <p:strVal val="visible"/>
                                      </p:to>
                                    </p:set>
                                    <p:animEffect transition="in" filter="blinds(horizontal)">
                                      <p:cBhvr>
                                        <p:cTn id="10" dur="500"/>
                                        <p:tgtEl>
                                          <p:spTgt spid="46080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60803">
                                            <p:txEl>
                                              <p:pRg st="2" end="2"/>
                                            </p:txEl>
                                          </p:spTgt>
                                        </p:tgtEl>
                                        <p:attrNameLst>
                                          <p:attrName>style.visibility</p:attrName>
                                        </p:attrNameLst>
                                      </p:cBhvr>
                                      <p:to>
                                        <p:strVal val="visible"/>
                                      </p:to>
                                    </p:set>
                                    <p:animEffect transition="in" filter="blinds(horizontal)">
                                      <p:cBhvr>
                                        <p:cTn id="15" dur="500"/>
                                        <p:tgtEl>
                                          <p:spTgt spid="46080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linds(horizontal)">
                                      <p:cBhvr>
                                        <p:cTn id="20" dur="500"/>
                                        <p:tgtEl>
                                          <p:spTgt spid="6"/>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blinds(horizontal)">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03" grpId="0" uiExpand="1" build="p"/>
      <p:bldP spid="4" grpId="0"/>
      <p:bldP spid="5" grpId="0"/>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smtClean="0"/>
              <a:t>WHO completes an EXPEDITED AE report?</a:t>
            </a:r>
          </a:p>
        </p:txBody>
      </p:sp>
      <p:sp>
        <p:nvSpPr>
          <p:cNvPr id="464899" name="Rectangle 3"/>
          <p:cNvSpPr>
            <a:spLocks noGrp="1" noChangeArrowheads="1"/>
          </p:cNvSpPr>
          <p:nvPr>
            <p:ph idx="1"/>
          </p:nvPr>
        </p:nvSpPr>
        <p:spPr/>
        <p:txBody>
          <a:bodyPr/>
          <a:lstStyle/>
          <a:p>
            <a:r>
              <a:rPr lang="en-US" dirty="0" smtClean="0"/>
              <a:t>Investigator</a:t>
            </a:r>
          </a:p>
          <a:p>
            <a:pPr lvl="1"/>
            <a:r>
              <a:rPr lang="en-US" sz="2400" dirty="0" smtClean="0">
                <a:solidFill>
                  <a:srgbClr val="960000"/>
                </a:solidFill>
              </a:rPr>
              <a:t>Principal Investigator should review full report for completeness and accuracy; will need to provide narrative of event and select supporting material</a:t>
            </a:r>
            <a:r>
              <a:rPr lang="en-US" dirty="0" smtClean="0"/>
              <a:t/>
            </a:r>
            <a:br>
              <a:rPr lang="en-US" dirty="0" smtClean="0"/>
            </a:br>
            <a:endParaRPr lang="en-US" dirty="0" smtClean="0"/>
          </a:p>
          <a:p>
            <a:r>
              <a:rPr lang="en-US" dirty="0" smtClean="0"/>
              <a:t>Research Nurse</a:t>
            </a:r>
            <a:br>
              <a:rPr lang="en-US" dirty="0" smtClean="0"/>
            </a:br>
            <a:endParaRPr lang="en-US" dirty="0" smtClean="0"/>
          </a:p>
          <a:p>
            <a:r>
              <a:rPr lang="en-US" dirty="0" smtClean="0"/>
              <a:t>Clinical Research Associate</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4899">
                                            <p:txEl>
                                              <p:pRg st="0" end="0"/>
                                            </p:txEl>
                                          </p:spTgt>
                                        </p:tgtEl>
                                        <p:attrNameLst>
                                          <p:attrName>style.visibility</p:attrName>
                                        </p:attrNameLst>
                                      </p:cBhvr>
                                      <p:to>
                                        <p:strVal val="visible"/>
                                      </p:to>
                                    </p:set>
                                    <p:anim calcmode="lin" valueType="num">
                                      <p:cBhvr additive="base">
                                        <p:cTn id="7" dur="500" fill="hold"/>
                                        <p:tgtEl>
                                          <p:spTgt spid="4648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6489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64899">
                                            <p:txEl>
                                              <p:pRg st="1" end="1"/>
                                            </p:txEl>
                                          </p:spTgt>
                                        </p:tgtEl>
                                        <p:attrNameLst>
                                          <p:attrName>style.visibility</p:attrName>
                                        </p:attrNameLst>
                                      </p:cBhvr>
                                      <p:to>
                                        <p:strVal val="visible"/>
                                      </p:to>
                                    </p:set>
                                    <p:anim calcmode="lin" valueType="num">
                                      <p:cBhvr additive="base">
                                        <p:cTn id="11" dur="500" fill="hold"/>
                                        <p:tgtEl>
                                          <p:spTgt spid="464899">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648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464899">
                                            <p:txEl>
                                              <p:pRg st="2" end="2"/>
                                            </p:txEl>
                                          </p:spTgt>
                                        </p:tgtEl>
                                        <p:attrNameLst>
                                          <p:attrName>style.visibility</p:attrName>
                                        </p:attrNameLst>
                                      </p:cBhvr>
                                      <p:to>
                                        <p:strVal val="visible"/>
                                      </p:to>
                                    </p:set>
                                    <p:anim calcmode="lin" valueType="num">
                                      <p:cBhvr additive="base">
                                        <p:cTn id="17" dur="500" fill="hold"/>
                                        <p:tgtEl>
                                          <p:spTgt spid="464899">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648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464899">
                                            <p:txEl>
                                              <p:pRg st="3" end="3"/>
                                            </p:txEl>
                                          </p:spTgt>
                                        </p:tgtEl>
                                        <p:attrNameLst>
                                          <p:attrName>style.visibility</p:attrName>
                                        </p:attrNameLst>
                                      </p:cBhvr>
                                      <p:to>
                                        <p:strVal val="visible"/>
                                      </p:to>
                                    </p:set>
                                    <p:anim calcmode="lin" valueType="num">
                                      <p:cBhvr additive="base">
                                        <p:cTn id="23" dur="500" fill="hold"/>
                                        <p:tgtEl>
                                          <p:spTgt spid="464899">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46489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4899"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a:bodyPr>
          <a:lstStyle/>
          <a:p>
            <a:r>
              <a:rPr lang="en-US" sz="3600" dirty="0" smtClean="0">
                <a:latin typeface="Trebuchet MS" pitchFamily="34" charset="0"/>
              </a:rPr>
              <a:t>Comparison of Old vs. New Tables</a:t>
            </a:r>
            <a:endParaRPr lang="en-US" sz="3600" dirty="0"/>
          </a:p>
        </p:txBody>
      </p:sp>
      <p:sp>
        <p:nvSpPr>
          <p:cNvPr id="6" name="Content Placeholder 5"/>
          <p:cNvSpPr>
            <a:spLocks noGrp="1"/>
          </p:cNvSpPr>
          <p:nvPr>
            <p:ph idx="1"/>
          </p:nvPr>
        </p:nvSpPr>
        <p:spPr>
          <a:xfrm>
            <a:off x="514350" y="1600200"/>
            <a:ext cx="9258300" cy="4724400"/>
          </a:xfrm>
        </p:spPr>
        <p:txBody>
          <a:bodyPr/>
          <a:lstStyle/>
          <a:p>
            <a:r>
              <a:rPr lang="en-US" sz="2100" b="1" dirty="0" smtClean="0"/>
              <a:t>No reporting distinctions based on causality or expectedness </a:t>
            </a:r>
            <a:r>
              <a:rPr lang="en-US" sz="2000" b="1" dirty="0" smtClean="0"/>
              <a:t>(unless SAE occurred &gt;30 days after last dose administration)</a:t>
            </a:r>
          </a:p>
          <a:p>
            <a:pPr lvl="1"/>
            <a:r>
              <a:rPr lang="en-US" sz="1900" b="1" dirty="0" smtClean="0">
                <a:solidFill>
                  <a:srgbClr val="C00000"/>
                </a:solidFill>
              </a:rPr>
              <a:t>Only consideration is seriousness, as outlined in the Final Rule</a:t>
            </a:r>
            <a:endParaRPr lang="en-US" sz="1900" b="1" dirty="0" smtClean="0"/>
          </a:p>
          <a:p>
            <a:r>
              <a:rPr lang="en-US" sz="2100" b="1" dirty="0" smtClean="0"/>
              <a:t>There are tables for</a:t>
            </a:r>
            <a:r>
              <a:rPr lang="en-US" b="1" dirty="0" smtClean="0"/>
              <a:t>:</a:t>
            </a:r>
          </a:p>
          <a:p>
            <a:pPr marL="914400" lvl="1" indent="-457200">
              <a:buFont typeface="+mj-lt"/>
              <a:buAutoNum type="arabicParenR"/>
            </a:pPr>
            <a:r>
              <a:rPr lang="en-US" sz="1900" b="1" dirty="0" smtClean="0"/>
              <a:t>Phase 0</a:t>
            </a:r>
          </a:p>
          <a:p>
            <a:pPr marL="914400" lvl="1" indent="-457200">
              <a:buFont typeface="+mj-lt"/>
              <a:buAutoNum type="arabicParenR"/>
            </a:pPr>
            <a:r>
              <a:rPr lang="en-US" sz="1900" b="1" dirty="0" smtClean="0"/>
              <a:t>Phase 1/Early Phase 2</a:t>
            </a:r>
          </a:p>
          <a:p>
            <a:pPr marL="914400" lvl="1" indent="-457200">
              <a:buFont typeface="+mj-lt"/>
              <a:buAutoNum type="arabicParenR"/>
            </a:pPr>
            <a:r>
              <a:rPr lang="en-US" sz="1900" b="1" dirty="0" smtClean="0"/>
              <a:t>Late Phase 2/Phase 3</a:t>
            </a:r>
          </a:p>
          <a:p>
            <a:pPr marL="914400" lvl="1" indent="-457200">
              <a:buFont typeface="+mj-lt"/>
              <a:buAutoNum type="arabicParenR"/>
            </a:pPr>
            <a:r>
              <a:rPr lang="en-US" sz="1900" b="1" dirty="0" smtClean="0"/>
              <a:t>CIP </a:t>
            </a:r>
            <a:r>
              <a:rPr lang="en-US" sz="1900" b="1" smtClean="0"/>
              <a:t>COMMERCIAL Agent Studies </a:t>
            </a:r>
            <a:r>
              <a:rPr lang="en-US" sz="1900" b="1" dirty="0" smtClean="0"/>
              <a:t>(based on Late Phase 2/Phase 3)</a:t>
            </a:r>
          </a:p>
          <a:p>
            <a:r>
              <a:rPr lang="en-US" sz="2100" b="1" dirty="0" smtClean="0"/>
              <a:t>AE reporting requirements for PET or SPECT IND agents were added</a:t>
            </a:r>
          </a:p>
          <a:p>
            <a:r>
              <a:rPr lang="en-US" sz="2100" b="1" dirty="0" smtClean="0"/>
              <a:t>An implementation date will be set for incorporating new tables into prospective studies</a:t>
            </a:r>
          </a:p>
          <a:p>
            <a:pPr lvl="1"/>
            <a:endParaRPr lang="en-US"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2800" dirty="0" smtClean="0"/>
              <a:t>NCI Expedited AE Reporting Time-Line Requirements</a:t>
            </a:r>
          </a:p>
        </p:txBody>
      </p:sp>
      <p:graphicFrame>
        <p:nvGraphicFramePr>
          <p:cNvPr id="5" name="Content Placeholder 4"/>
          <p:cNvGraphicFramePr>
            <a:graphicFrameLocks noGrp="1"/>
          </p:cNvGraphicFramePr>
          <p:nvPr>
            <p:ph idx="1"/>
          </p:nvPr>
        </p:nvGraphicFramePr>
        <p:xfrm>
          <a:off x="571500" y="2057400"/>
          <a:ext cx="9258300" cy="1812031"/>
        </p:xfrm>
        <a:graphic>
          <a:graphicData uri="http://schemas.openxmlformats.org/drawingml/2006/table">
            <a:tbl>
              <a:tblPr firstRow="1" bandRow="1">
                <a:tableStyleId>{5C22544A-7EE6-4342-B048-85BDC9FD1C3A}</a:tableStyleId>
              </a:tblPr>
              <a:tblGrid>
                <a:gridCol w="2590800"/>
                <a:gridCol w="3276600"/>
                <a:gridCol w="3390900"/>
              </a:tblGrid>
              <a:tr h="452809">
                <a:tc>
                  <a:txBody>
                    <a:bodyPr/>
                    <a:lstStyle/>
                    <a:p>
                      <a:endParaRPr lang="en-US" sz="1200" b="1" dirty="0">
                        <a:solidFill>
                          <a:schemeClr val="bg2"/>
                        </a:solidFill>
                        <a:latin typeface="+mn-lt"/>
                      </a:endParaRP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mn-lt"/>
                        </a:rPr>
                        <a:t>AEs occurring  within 30 days of last treatment</a:t>
                      </a:r>
                      <a:r>
                        <a:rPr kumimoji="0" lang="en-US" sz="1200" b="1" i="0" u="none" strike="noStrike" cap="none" normalizeH="0" baseline="30000" dirty="0" smtClean="0">
                          <a:ln>
                            <a:noFill/>
                          </a:ln>
                          <a:solidFill>
                            <a:schemeClr val="tx1"/>
                          </a:solidFill>
                          <a:effectLst/>
                          <a:latin typeface="+mn-lt"/>
                        </a:rPr>
                        <a:t>1</a:t>
                      </a:r>
                      <a:endParaRPr kumimoji="0" lang="en-US" sz="1200" b="1" i="0" u="none" strike="noStrike" cap="none" normalizeH="0" baseline="0" dirty="0" smtClean="0">
                        <a:ln>
                          <a:noFill/>
                        </a:ln>
                        <a:solidFill>
                          <a:schemeClr val="tx1"/>
                        </a:solidFill>
                        <a:effectLst/>
                        <a:latin typeface="+mn-lt"/>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mn-lt"/>
                        </a:rPr>
                        <a:t>Serious AEs occurring &gt;30 days after the last dose of agent</a:t>
                      </a:r>
                      <a:endParaRPr kumimoji="0" lang="en-US" sz="1200" b="1" i="0" u="sng" strike="noStrike" cap="none" normalizeH="0" baseline="0" dirty="0" smtClean="0">
                        <a:ln>
                          <a:noFill/>
                        </a:ln>
                        <a:solidFill>
                          <a:schemeClr val="tx1"/>
                        </a:solidFill>
                        <a:effectLst/>
                        <a:latin typeface="+mn-lt"/>
                      </a:endParaRPr>
                    </a:p>
                  </a:txBody>
                  <a:tcPr horzOverflow="overflow"/>
                </a:tc>
              </a:tr>
              <a:tr h="4890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2"/>
                          </a:solidFill>
                          <a:effectLst/>
                          <a:latin typeface="+mn-lt"/>
                        </a:rPr>
                        <a:t>Ph0</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2"/>
                          </a:solidFill>
                          <a:effectLst/>
                          <a:latin typeface="+mn-lt"/>
                        </a:rPr>
                        <a:t>ALL Gr. 3-5</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2"/>
                          </a:solidFill>
                          <a:effectLst/>
                          <a:latin typeface="+mn-lt"/>
                        </a:rPr>
                        <a:t>ALL Gr. 4&amp; 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2"/>
                          </a:solidFill>
                          <a:effectLst/>
                          <a:latin typeface="+mn-lt"/>
                        </a:rPr>
                        <a:t>Gr. 3 with at least a possible causality </a:t>
                      </a:r>
                    </a:p>
                  </a:txBody>
                  <a:tcPr horzOverflow="overflow"/>
                </a:tc>
              </a:tr>
              <a:tr h="36727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2"/>
                          </a:solidFill>
                          <a:effectLst/>
                          <a:latin typeface="+mn-lt"/>
                        </a:rPr>
                        <a:t>Ph1/Early Ph2</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2"/>
                          </a:solidFill>
                          <a:effectLst/>
                          <a:latin typeface="+mn-lt"/>
                        </a:rPr>
                        <a:t>ALL Gr. 3-5</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2"/>
                          </a:solidFill>
                          <a:effectLst/>
                          <a:latin typeface="+mn-lt"/>
                        </a:rPr>
                        <a:t>Gr. 3-5 with at least a possible causality </a:t>
                      </a:r>
                    </a:p>
                  </a:txBody>
                  <a:tcPr horzOverflow="overflow"/>
                </a:tc>
              </a:tr>
              <a:tr h="36727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2"/>
                          </a:solidFill>
                          <a:effectLst/>
                          <a:latin typeface="+mn-lt"/>
                        </a:rPr>
                        <a:t>Late Ph2/Ph3 AND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2"/>
                          </a:solidFill>
                          <a:effectLst/>
                          <a:latin typeface="+mn-lt"/>
                        </a:rPr>
                        <a:t>CIP commercial agents</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2"/>
                          </a:solidFill>
                          <a:effectLst/>
                          <a:latin typeface="+mn-lt"/>
                        </a:rPr>
                        <a:t>ALL Gr. 4&amp;5</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2"/>
                          </a:solidFill>
                          <a:effectLst/>
                          <a:latin typeface="+mn-lt"/>
                        </a:rPr>
                        <a:t>Gr. 4&amp;5 with at least a possible causality </a:t>
                      </a:r>
                    </a:p>
                  </a:txBody>
                  <a:tcPr horzOverflow="overflow"/>
                </a:tc>
              </a:tr>
            </a:tbl>
          </a:graphicData>
        </a:graphic>
      </p:graphicFrame>
      <p:sp>
        <p:nvSpPr>
          <p:cNvPr id="7" name="TextBox 6"/>
          <p:cNvSpPr txBox="1"/>
          <p:nvPr/>
        </p:nvSpPr>
        <p:spPr>
          <a:xfrm>
            <a:off x="114300" y="1371600"/>
            <a:ext cx="9982200" cy="615553"/>
          </a:xfrm>
          <a:prstGeom prst="rect">
            <a:avLst/>
          </a:prstGeom>
          <a:noFill/>
        </p:spPr>
        <p:txBody>
          <a:bodyPr wrap="square" rtlCol="0">
            <a:spAutoFit/>
          </a:bodyPr>
          <a:lstStyle/>
          <a:p>
            <a:pPr>
              <a:buFont typeface="Wingdings" pitchFamily="2" charset="2"/>
              <a:buChar char="§"/>
            </a:pPr>
            <a:r>
              <a:rPr lang="en-US" sz="1700" dirty="0" smtClean="0">
                <a:solidFill>
                  <a:schemeClr val="bg2"/>
                </a:solidFill>
                <a:latin typeface="+mn-lt"/>
              </a:rPr>
              <a:t>Report by </a:t>
            </a:r>
            <a:r>
              <a:rPr lang="en-US" sz="1700" dirty="0" err="1" smtClean="0">
                <a:solidFill>
                  <a:schemeClr val="bg2"/>
                </a:solidFill>
                <a:latin typeface="+mn-lt"/>
              </a:rPr>
              <a:t>AdEERS</a:t>
            </a:r>
            <a:r>
              <a:rPr lang="en-US" sz="1700" dirty="0" smtClean="0">
                <a:solidFill>
                  <a:schemeClr val="bg2"/>
                </a:solidFill>
                <a:latin typeface="+mn-lt"/>
              </a:rPr>
              <a:t>/</a:t>
            </a:r>
            <a:r>
              <a:rPr lang="en-US" sz="1700" dirty="0" err="1" smtClean="0">
                <a:solidFill>
                  <a:schemeClr val="bg2"/>
                </a:solidFill>
                <a:latin typeface="+mn-lt"/>
              </a:rPr>
              <a:t>caAERS</a:t>
            </a:r>
            <a:r>
              <a:rPr lang="en-US" sz="1700" dirty="0" smtClean="0">
                <a:solidFill>
                  <a:schemeClr val="bg2"/>
                </a:solidFill>
                <a:latin typeface="+mn-lt"/>
              </a:rPr>
              <a:t> </a:t>
            </a:r>
            <a:r>
              <a:rPr lang="en-US" sz="1700" u="sng" dirty="0" smtClean="0">
                <a:solidFill>
                  <a:schemeClr val="bg2"/>
                </a:solidFill>
                <a:latin typeface="+mn-lt"/>
              </a:rPr>
              <a:t>within 24 hours</a:t>
            </a:r>
            <a:r>
              <a:rPr lang="en-US" sz="1700" dirty="0" smtClean="0">
                <a:solidFill>
                  <a:schemeClr val="bg2"/>
                </a:solidFill>
                <a:latin typeface="+mn-lt"/>
              </a:rPr>
              <a:t> (use telephone if internet connectivity lost) </a:t>
            </a:r>
            <a:r>
              <a:rPr lang="en-US" sz="1700" u="sng" dirty="0" smtClean="0">
                <a:solidFill>
                  <a:schemeClr val="bg2"/>
                </a:solidFill>
                <a:latin typeface="+mn-lt"/>
              </a:rPr>
              <a:t>AND</a:t>
            </a:r>
          </a:p>
          <a:p>
            <a:pPr>
              <a:buFont typeface="Wingdings" pitchFamily="2" charset="2"/>
              <a:buChar char="§"/>
            </a:pPr>
            <a:r>
              <a:rPr lang="en-US" sz="1700" dirty="0" smtClean="0">
                <a:solidFill>
                  <a:schemeClr val="bg2"/>
                </a:solidFill>
                <a:latin typeface="+mn-lt"/>
              </a:rPr>
              <a:t>Complete report within 5 calendar days for:</a:t>
            </a:r>
            <a:endParaRPr lang="en-US" sz="1700" dirty="0">
              <a:solidFill>
                <a:schemeClr val="bg2"/>
              </a:solidFill>
              <a:latin typeface="+mn-lt"/>
            </a:endParaRPr>
          </a:p>
        </p:txBody>
      </p:sp>
      <p:sp>
        <p:nvSpPr>
          <p:cNvPr id="8" name="TextBox 7"/>
          <p:cNvSpPr txBox="1"/>
          <p:nvPr/>
        </p:nvSpPr>
        <p:spPr>
          <a:xfrm>
            <a:off x="114300" y="3886200"/>
            <a:ext cx="5638800" cy="353943"/>
          </a:xfrm>
          <a:prstGeom prst="rect">
            <a:avLst/>
          </a:prstGeom>
          <a:noFill/>
        </p:spPr>
        <p:txBody>
          <a:bodyPr wrap="square" rtlCol="0">
            <a:spAutoFit/>
          </a:bodyPr>
          <a:lstStyle/>
          <a:p>
            <a:pPr>
              <a:buFont typeface="Wingdings" pitchFamily="2" charset="2"/>
              <a:buChar char="§"/>
            </a:pPr>
            <a:r>
              <a:rPr lang="en-US" sz="1700" dirty="0" smtClean="0">
                <a:solidFill>
                  <a:schemeClr val="bg2"/>
                </a:solidFill>
                <a:latin typeface="+mn-lt"/>
              </a:rPr>
              <a:t>Complete report within 10 calendar days for:</a:t>
            </a:r>
            <a:endParaRPr lang="en-US" sz="1700" dirty="0">
              <a:solidFill>
                <a:schemeClr val="bg2"/>
              </a:solidFill>
              <a:latin typeface="+mn-lt"/>
            </a:endParaRPr>
          </a:p>
        </p:txBody>
      </p:sp>
      <p:graphicFrame>
        <p:nvGraphicFramePr>
          <p:cNvPr id="9" name="Content Placeholder 4"/>
          <p:cNvGraphicFramePr>
            <a:graphicFrameLocks/>
          </p:cNvGraphicFramePr>
          <p:nvPr/>
        </p:nvGraphicFramePr>
        <p:xfrm>
          <a:off x="571500" y="4267200"/>
          <a:ext cx="9258300" cy="1692656"/>
        </p:xfrm>
        <a:graphic>
          <a:graphicData uri="http://schemas.openxmlformats.org/drawingml/2006/table">
            <a:tbl>
              <a:tblPr firstRow="1" bandRow="1">
                <a:tableStyleId>{5C22544A-7EE6-4342-B048-85BDC9FD1C3A}</a:tableStyleId>
              </a:tblPr>
              <a:tblGrid>
                <a:gridCol w="1790700"/>
                <a:gridCol w="2743200"/>
                <a:gridCol w="4724400"/>
              </a:tblGrid>
              <a:tr h="370840">
                <a:tc>
                  <a:txBody>
                    <a:bodyPr/>
                    <a:lstStyle/>
                    <a:p>
                      <a:endParaRPr lang="en-US" sz="1200" b="1" dirty="0">
                        <a:solidFill>
                          <a:schemeClr val="bg2"/>
                        </a:solidFill>
                        <a:latin typeface="+mn-lt"/>
                      </a:endParaRP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mn-lt"/>
                        </a:rPr>
                        <a:t>AEs occurring  within 30 days of last treatment</a:t>
                      </a:r>
                      <a:r>
                        <a:rPr kumimoji="0" lang="en-US" sz="1200" b="1" i="0" u="none" strike="noStrike" cap="none" normalizeH="0" baseline="30000" dirty="0" smtClean="0">
                          <a:ln>
                            <a:noFill/>
                          </a:ln>
                          <a:solidFill>
                            <a:schemeClr val="tx1"/>
                          </a:solidFill>
                          <a:effectLst/>
                          <a:latin typeface="+mn-lt"/>
                        </a:rPr>
                        <a:t>1</a:t>
                      </a:r>
                      <a:endParaRPr kumimoji="0" lang="en-US" sz="1200" b="1" i="0" u="none" strike="noStrike" cap="none" normalizeH="0" baseline="0" dirty="0" smtClean="0">
                        <a:ln>
                          <a:noFill/>
                        </a:ln>
                        <a:solidFill>
                          <a:schemeClr val="tx1"/>
                        </a:solidFill>
                        <a:effectLst/>
                        <a:latin typeface="+mn-lt"/>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mn-lt"/>
                        </a:rPr>
                        <a:t>Serious AEs occurring &gt;30 days after the last dose of agent</a:t>
                      </a:r>
                      <a:endParaRPr kumimoji="0" lang="en-US" sz="1200" b="1" i="0" u="sng" strike="noStrike" cap="none" normalizeH="0" baseline="0" dirty="0" smtClean="0">
                        <a:ln>
                          <a:noFill/>
                        </a:ln>
                        <a:solidFill>
                          <a:schemeClr val="tx1"/>
                        </a:solidFill>
                        <a:effectLst/>
                        <a:latin typeface="+mn-lt"/>
                      </a:endParaRPr>
                    </a:p>
                  </a:txBody>
                  <a:tcPr horzOverflow="overflow"/>
                </a:tc>
              </a:tr>
              <a:tr h="3708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2"/>
                          </a:solidFill>
                          <a:effectLst/>
                          <a:latin typeface="+mn-lt"/>
                        </a:rPr>
                        <a:t>Ph0</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2"/>
                          </a:solidFill>
                          <a:effectLst/>
                          <a:latin typeface="+mn-lt"/>
                        </a:rPr>
                        <a:t>ALL Gr. 1&amp;2</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chemeClr val="bg2"/>
                        </a:solidFill>
                        <a:effectLst/>
                        <a:latin typeface="+mn-lt"/>
                      </a:endParaRPr>
                    </a:p>
                  </a:txBody>
                  <a:tcPr horzOverflow="overflow"/>
                </a:tc>
              </a:tr>
              <a:tr h="3708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2"/>
                          </a:solidFill>
                          <a:effectLst/>
                          <a:latin typeface="+mn-lt"/>
                        </a:rPr>
                        <a:t>Ph1/Early Ph2</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2"/>
                          </a:solidFill>
                          <a:effectLst/>
                          <a:latin typeface="+mn-lt"/>
                        </a:rPr>
                        <a:t>Gr. 1&amp;2 hospitalization</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200" b="1" i="0" u="none" strike="noStrike" cap="none" normalizeH="0" baseline="0" dirty="0" smtClean="0">
                          <a:ln>
                            <a:noFill/>
                          </a:ln>
                          <a:solidFill>
                            <a:schemeClr val="bg2"/>
                          </a:solidFill>
                          <a:effectLst/>
                          <a:latin typeface="+mn-lt"/>
                        </a:rPr>
                        <a:t>Gr. 2 hospitalization and at least a possible causality </a:t>
                      </a:r>
                    </a:p>
                  </a:txBody>
                  <a:tcPr horzOverflow="overflow"/>
                </a:tc>
              </a:tr>
              <a:tr h="3708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2"/>
                          </a:solidFill>
                          <a:effectLst/>
                          <a:latin typeface="+mn-lt"/>
                        </a:rPr>
                        <a:t>Late Ph2/Ph3 AND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2"/>
                          </a:solidFill>
                          <a:effectLst/>
                          <a:latin typeface="+mn-lt"/>
                        </a:rPr>
                        <a:t>CIP commercial agents</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2"/>
                          </a:solidFill>
                          <a:effectLst/>
                          <a:latin typeface="+mn-lt"/>
                        </a:rPr>
                        <a:t>ALL Gr. 3</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200" b="1" i="0" u="none" strike="noStrike" cap="none" normalizeH="0" baseline="0" dirty="0" smtClean="0">
                          <a:ln>
                            <a:noFill/>
                          </a:ln>
                          <a:solidFill>
                            <a:schemeClr val="bg2"/>
                          </a:solidFill>
                          <a:effectLst/>
                          <a:latin typeface="+mn-lt"/>
                        </a:rPr>
                        <a:t>Gr. 1&amp;2 hospitalization</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200" b="1" i="0" u="none" strike="noStrike" cap="none" normalizeH="0" baseline="0" dirty="0" smtClean="0">
                          <a:ln>
                            <a:noFill/>
                          </a:ln>
                          <a:solidFill>
                            <a:schemeClr val="bg2"/>
                          </a:solidFill>
                          <a:effectLst/>
                          <a:latin typeface="+mn-lt"/>
                        </a:rPr>
                        <a:t>Gr. 3 with at least a possible causality </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200" b="1" i="0" u="none" strike="noStrike" cap="none" normalizeH="0" baseline="0" dirty="0" smtClean="0">
                          <a:ln>
                            <a:noFill/>
                          </a:ln>
                          <a:solidFill>
                            <a:schemeClr val="bg2"/>
                          </a:solidFill>
                          <a:effectLst/>
                          <a:latin typeface="+mn-lt"/>
                        </a:rPr>
                        <a:t>Gr. 2 hospitalization and at least a possible causality </a:t>
                      </a:r>
                    </a:p>
                  </a:txBody>
                  <a:tcPr horzOverflow="overflow"/>
                </a:tc>
              </a:tr>
            </a:tbl>
          </a:graphicData>
        </a:graphic>
      </p:graphicFrame>
      <p:sp>
        <p:nvSpPr>
          <p:cNvPr id="10" name="TextBox 9"/>
          <p:cNvSpPr txBox="1"/>
          <p:nvPr/>
        </p:nvSpPr>
        <p:spPr>
          <a:xfrm>
            <a:off x="114300" y="6019800"/>
            <a:ext cx="8305800" cy="353943"/>
          </a:xfrm>
          <a:prstGeom prst="rect">
            <a:avLst/>
          </a:prstGeom>
          <a:noFill/>
        </p:spPr>
        <p:txBody>
          <a:bodyPr wrap="square" rtlCol="0">
            <a:spAutoFit/>
          </a:bodyPr>
          <a:lstStyle/>
          <a:p>
            <a:r>
              <a:rPr lang="en-US" sz="1700" baseline="30000" dirty="0" smtClean="0">
                <a:solidFill>
                  <a:schemeClr val="bg2"/>
                </a:solidFill>
                <a:latin typeface="+mn-lt"/>
              </a:rPr>
              <a:t>1</a:t>
            </a:r>
            <a:r>
              <a:rPr lang="en-US" sz="1700" dirty="0" smtClean="0">
                <a:solidFill>
                  <a:schemeClr val="bg2"/>
                </a:solidFill>
                <a:latin typeface="+mn-lt"/>
              </a:rPr>
              <a:t>For PET or SPECT IND agents, AEs should be monitored for 10 half-lives</a:t>
            </a:r>
            <a:endParaRPr lang="en-US" sz="1700" dirty="0">
              <a:solidFill>
                <a:schemeClr val="bg2"/>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rgbClr val="C00000"/>
                </a:solidFill>
              </a:rPr>
              <a:t>Definitions for reporting/filing purposes </a:t>
            </a:r>
            <a:endParaRPr lang="en-US" sz="3600" dirty="0">
              <a:solidFill>
                <a:srgbClr val="C00000"/>
              </a:solidFill>
            </a:endParaRPr>
          </a:p>
        </p:txBody>
      </p:sp>
      <p:sp>
        <p:nvSpPr>
          <p:cNvPr id="3" name="Content Placeholder 2"/>
          <p:cNvSpPr>
            <a:spLocks noGrp="1"/>
          </p:cNvSpPr>
          <p:nvPr>
            <p:ph idx="1"/>
          </p:nvPr>
        </p:nvSpPr>
        <p:spPr>
          <a:xfrm>
            <a:off x="495300" y="1981200"/>
            <a:ext cx="9258300" cy="3733800"/>
          </a:xfrm>
        </p:spPr>
        <p:txBody>
          <a:bodyPr/>
          <a:lstStyle/>
          <a:p>
            <a:r>
              <a:rPr lang="en-US" sz="3200" dirty="0" smtClean="0">
                <a:solidFill>
                  <a:srgbClr val="C00000"/>
                </a:solidFill>
              </a:rPr>
              <a:t>Investigator – </a:t>
            </a:r>
            <a:r>
              <a:rPr lang="en-US" sz="3200" dirty="0" smtClean="0">
                <a:solidFill>
                  <a:schemeClr val="bg2"/>
                </a:solidFill>
              </a:rPr>
              <a:t>the primary investigator of a trial</a:t>
            </a:r>
          </a:p>
          <a:p>
            <a:pPr lvl="1"/>
            <a:r>
              <a:rPr lang="en-US" dirty="0" smtClean="0"/>
              <a:t>21 CFR 312.3 - </a:t>
            </a:r>
            <a:r>
              <a:rPr lang="en-US" i="1" dirty="0" smtClean="0"/>
              <a:t>Investigator </a:t>
            </a:r>
            <a:r>
              <a:rPr lang="en-US" dirty="0" smtClean="0"/>
              <a:t>means an individual who actually conducts a clinical investigation (</a:t>
            </a:r>
            <a:r>
              <a:rPr lang="en-US" i="1" dirty="0" smtClean="0"/>
              <a:t>i.e. </a:t>
            </a:r>
            <a:r>
              <a:rPr lang="en-US" dirty="0" smtClean="0"/>
              <a:t>, under whose immediate direction the drug is administered or dispensed to a subject). In the event an investigation is conducted by a team of individuals, the investigator is the responsible leader of the team.</a:t>
            </a:r>
          </a:p>
          <a:p>
            <a:endParaRPr lang="en-US" sz="3200" dirty="0" smtClean="0">
              <a:solidFill>
                <a:srgbClr val="C00000"/>
              </a:solidFill>
            </a:endParaRPr>
          </a:p>
          <a:p>
            <a:r>
              <a:rPr lang="en-US" sz="3200" dirty="0" smtClean="0">
                <a:solidFill>
                  <a:srgbClr val="C00000"/>
                </a:solidFill>
              </a:rPr>
              <a:t>Sponsor – </a:t>
            </a:r>
            <a:r>
              <a:rPr lang="en-US" sz="3200" dirty="0" smtClean="0">
                <a:solidFill>
                  <a:schemeClr val="bg2"/>
                </a:solidFill>
              </a:rPr>
              <a:t>the IND holder</a:t>
            </a:r>
            <a:endParaRPr lang="en-US" sz="3200" dirty="0">
              <a:solidFill>
                <a:schemeClr val="bg2"/>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pc="-50" dirty="0" smtClean="0"/>
              <a:t>NCI Evaluation of EXPEDITED AE Report</a:t>
            </a:r>
          </a:p>
        </p:txBody>
      </p:sp>
      <p:sp>
        <p:nvSpPr>
          <p:cNvPr id="468995" name="Rectangle 3"/>
          <p:cNvSpPr>
            <a:spLocks noGrp="1" noChangeArrowheads="1"/>
          </p:cNvSpPr>
          <p:nvPr>
            <p:ph idx="1"/>
          </p:nvPr>
        </p:nvSpPr>
        <p:spPr/>
        <p:txBody>
          <a:bodyPr>
            <a:normAutofit fontScale="92500" lnSpcReduction="10000"/>
          </a:bodyPr>
          <a:lstStyle/>
          <a:p>
            <a:r>
              <a:rPr lang="en-US" dirty="0" smtClean="0"/>
              <a:t>IDB Senior Investigator reviews submitted report</a:t>
            </a:r>
          </a:p>
          <a:p>
            <a:pPr>
              <a:spcAft>
                <a:spcPts val="0"/>
              </a:spcAft>
            </a:pPr>
            <a:r>
              <a:rPr lang="en-US" dirty="0" smtClean="0"/>
              <a:t>Requires sufficient documentation for independent NCI evaluation</a:t>
            </a:r>
            <a:br>
              <a:rPr lang="en-US" dirty="0" smtClean="0"/>
            </a:br>
            <a:endParaRPr lang="en-US" dirty="0" smtClean="0"/>
          </a:p>
          <a:p>
            <a:pPr lvl="1">
              <a:spcBef>
                <a:spcPts val="0"/>
              </a:spcBef>
              <a:spcAft>
                <a:spcPts val="200"/>
              </a:spcAft>
            </a:pPr>
            <a:r>
              <a:rPr lang="en-US" dirty="0" smtClean="0"/>
              <a:t>Hospital Summary (History and Physical)</a:t>
            </a:r>
          </a:p>
          <a:p>
            <a:pPr lvl="1">
              <a:spcAft>
                <a:spcPts val="200"/>
              </a:spcAft>
            </a:pPr>
            <a:r>
              <a:rPr lang="en-US" dirty="0" smtClean="0"/>
              <a:t>Laboratory Data</a:t>
            </a:r>
          </a:p>
          <a:p>
            <a:pPr lvl="1">
              <a:spcAft>
                <a:spcPts val="200"/>
              </a:spcAft>
            </a:pPr>
            <a:r>
              <a:rPr lang="en-US" dirty="0" smtClean="0"/>
              <a:t>EKGs</a:t>
            </a:r>
          </a:p>
          <a:p>
            <a:pPr lvl="1">
              <a:spcAft>
                <a:spcPts val="200"/>
              </a:spcAft>
            </a:pPr>
            <a:r>
              <a:rPr lang="en-US" dirty="0" smtClean="0"/>
              <a:t>Radiology Reports (e.g., scans MRI etc.)</a:t>
            </a:r>
          </a:p>
          <a:p>
            <a:pPr lvl="1">
              <a:spcAft>
                <a:spcPts val="200"/>
              </a:spcAft>
            </a:pPr>
            <a:r>
              <a:rPr lang="en-US" dirty="0" smtClean="0"/>
              <a:t>Flow Sheets</a:t>
            </a:r>
          </a:p>
          <a:p>
            <a:pPr lvl="1">
              <a:spcAft>
                <a:spcPts val="200"/>
              </a:spcAft>
            </a:pPr>
            <a:r>
              <a:rPr lang="en-US" dirty="0" smtClean="0"/>
              <a:t>Visit/ER/Progress Notes</a:t>
            </a:r>
          </a:p>
          <a:p>
            <a:pPr lvl="1">
              <a:spcAft>
                <a:spcPts val="1200"/>
              </a:spcAft>
            </a:pPr>
            <a:r>
              <a:rPr lang="en-US" dirty="0" smtClean="0"/>
              <a:t>Autopsy Reports/discharge summary</a:t>
            </a:r>
          </a:p>
          <a:p>
            <a:r>
              <a:rPr lang="en-US" dirty="0" smtClean="0"/>
              <a:t>Independent review/assessment of AE, attribution</a:t>
            </a:r>
          </a:p>
          <a:p>
            <a:r>
              <a:rPr lang="en-US" dirty="0" smtClean="0"/>
              <a:t>Does AE warrant expedited filing to the FDA?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8995">
                                            <p:txEl>
                                              <p:pRg st="0" end="0"/>
                                            </p:txEl>
                                          </p:spTgt>
                                        </p:tgtEl>
                                        <p:attrNameLst>
                                          <p:attrName>style.visibility</p:attrName>
                                        </p:attrNameLst>
                                      </p:cBhvr>
                                      <p:to>
                                        <p:strVal val="visible"/>
                                      </p:to>
                                    </p:set>
                                    <p:anim calcmode="lin" valueType="num">
                                      <p:cBhvr additive="base">
                                        <p:cTn id="7" dur="500" fill="hold"/>
                                        <p:tgtEl>
                                          <p:spTgt spid="4689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689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68995">
                                            <p:txEl>
                                              <p:pRg st="1" end="1"/>
                                            </p:txEl>
                                          </p:spTgt>
                                        </p:tgtEl>
                                        <p:attrNameLst>
                                          <p:attrName>style.visibility</p:attrName>
                                        </p:attrNameLst>
                                      </p:cBhvr>
                                      <p:to>
                                        <p:strVal val="visible"/>
                                      </p:to>
                                    </p:set>
                                    <p:anim calcmode="lin" valueType="num">
                                      <p:cBhvr additive="base">
                                        <p:cTn id="13" dur="500" fill="hold"/>
                                        <p:tgtEl>
                                          <p:spTgt spid="4689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68995">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468995">
                                            <p:txEl>
                                              <p:pRg st="2" end="2"/>
                                            </p:txEl>
                                          </p:spTgt>
                                        </p:tgtEl>
                                        <p:attrNameLst>
                                          <p:attrName>style.visibility</p:attrName>
                                        </p:attrNameLst>
                                      </p:cBhvr>
                                      <p:to>
                                        <p:strVal val="visible"/>
                                      </p:to>
                                    </p:set>
                                    <p:anim calcmode="lin" valueType="num">
                                      <p:cBhvr additive="base">
                                        <p:cTn id="17" dur="500" fill="hold"/>
                                        <p:tgtEl>
                                          <p:spTgt spid="468995">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68995">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468995">
                                            <p:txEl>
                                              <p:pRg st="3" end="3"/>
                                            </p:txEl>
                                          </p:spTgt>
                                        </p:tgtEl>
                                        <p:attrNameLst>
                                          <p:attrName>style.visibility</p:attrName>
                                        </p:attrNameLst>
                                      </p:cBhvr>
                                      <p:to>
                                        <p:strVal val="visible"/>
                                      </p:to>
                                    </p:set>
                                    <p:anim calcmode="lin" valueType="num">
                                      <p:cBhvr additive="base">
                                        <p:cTn id="21" dur="500" fill="hold"/>
                                        <p:tgtEl>
                                          <p:spTgt spid="468995">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468995">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468995">
                                            <p:txEl>
                                              <p:pRg st="4" end="4"/>
                                            </p:txEl>
                                          </p:spTgt>
                                        </p:tgtEl>
                                        <p:attrNameLst>
                                          <p:attrName>style.visibility</p:attrName>
                                        </p:attrNameLst>
                                      </p:cBhvr>
                                      <p:to>
                                        <p:strVal val="visible"/>
                                      </p:to>
                                    </p:set>
                                    <p:anim calcmode="lin" valueType="num">
                                      <p:cBhvr additive="base">
                                        <p:cTn id="25" dur="500" fill="hold"/>
                                        <p:tgtEl>
                                          <p:spTgt spid="46899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68995">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468995">
                                            <p:txEl>
                                              <p:pRg st="5" end="5"/>
                                            </p:txEl>
                                          </p:spTgt>
                                        </p:tgtEl>
                                        <p:attrNameLst>
                                          <p:attrName>style.visibility</p:attrName>
                                        </p:attrNameLst>
                                      </p:cBhvr>
                                      <p:to>
                                        <p:strVal val="visible"/>
                                      </p:to>
                                    </p:set>
                                    <p:anim calcmode="lin" valueType="num">
                                      <p:cBhvr additive="base">
                                        <p:cTn id="29" dur="500" fill="hold"/>
                                        <p:tgtEl>
                                          <p:spTgt spid="468995">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468995">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468995">
                                            <p:txEl>
                                              <p:pRg st="6" end="6"/>
                                            </p:txEl>
                                          </p:spTgt>
                                        </p:tgtEl>
                                        <p:attrNameLst>
                                          <p:attrName>style.visibility</p:attrName>
                                        </p:attrNameLst>
                                      </p:cBhvr>
                                      <p:to>
                                        <p:strVal val="visible"/>
                                      </p:to>
                                    </p:set>
                                    <p:anim calcmode="lin" valueType="num">
                                      <p:cBhvr additive="base">
                                        <p:cTn id="33" dur="500" fill="hold"/>
                                        <p:tgtEl>
                                          <p:spTgt spid="468995">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468995">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468995">
                                            <p:txEl>
                                              <p:pRg st="7" end="7"/>
                                            </p:txEl>
                                          </p:spTgt>
                                        </p:tgtEl>
                                        <p:attrNameLst>
                                          <p:attrName>style.visibility</p:attrName>
                                        </p:attrNameLst>
                                      </p:cBhvr>
                                      <p:to>
                                        <p:strVal val="visible"/>
                                      </p:to>
                                    </p:set>
                                    <p:anim calcmode="lin" valueType="num">
                                      <p:cBhvr additive="base">
                                        <p:cTn id="37" dur="500" fill="hold"/>
                                        <p:tgtEl>
                                          <p:spTgt spid="468995">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68995">
                                            <p:txEl>
                                              <p:pRg st="7" end="7"/>
                                            </p:tx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468995">
                                            <p:txEl>
                                              <p:pRg st="8" end="8"/>
                                            </p:txEl>
                                          </p:spTgt>
                                        </p:tgtEl>
                                        <p:attrNameLst>
                                          <p:attrName>style.visibility</p:attrName>
                                        </p:attrNameLst>
                                      </p:cBhvr>
                                      <p:to>
                                        <p:strVal val="visible"/>
                                      </p:to>
                                    </p:set>
                                    <p:anim calcmode="lin" valueType="num">
                                      <p:cBhvr additive="base">
                                        <p:cTn id="41" dur="500" fill="hold"/>
                                        <p:tgtEl>
                                          <p:spTgt spid="468995">
                                            <p:txEl>
                                              <p:pRg st="8" end="8"/>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46899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468995">
                                            <p:txEl>
                                              <p:pRg st="9" end="9"/>
                                            </p:txEl>
                                          </p:spTgt>
                                        </p:tgtEl>
                                        <p:attrNameLst>
                                          <p:attrName>style.visibility</p:attrName>
                                        </p:attrNameLst>
                                      </p:cBhvr>
                                      <p:to>
                                        <p:strVal val="visible"/>
                                      </p:to>
                                    </p:set>
                                    <p:anim calcmode="lin" valueType="num">
                                      <p:cBhvr additive="base">
                                        <p:cTn id="47" dur="500" fill="hold"/>
                                        <p:tgtEl>
                                          <p:spTgt spid="468995">
                                            <p:txEl>
                                              <p:pRg st="9" end="9"/>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468995">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468995">
                                            <p:txEl>
                                              <p:pRg st="10" end="10"/>
                                            </p:txEl>
                                          </p:spTgt>
                                        </p:tgtEl>
                                        <p:attrNameLst>
                                          <p:attrName>style.visibility</p:attrName>
                                        </p:attrNameLst>
                                      </p:cBhvr>
                                      <p:to>
                                        <p:strVal val="visible"/>
                                      </p:to>
                                    </p:set>
                                    <p:anim calcmode="lin" valueType="num">
                                      <p:cBhvr additive="base">
                                        <p:cTn id="53" dur="500" fill="hold"/>
                                        <p:tgtEl>
                                          <p:spTgt spid="468995">
                                            <p:txEl>
                                              <p:pRg st="10" end="10"/>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468995">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8995" grpId="0" uiExpand="1"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0" y="228601"/>
            <a:ext cx="10287000" cy="1147763"/>
          </a:xfrm>
        </p:spPr>
        <p:txBody>
          <a:bodyPr/>
          <a:lstStyle/>
          <a:p>
            <a:r>
              <a:rPr lang="en-US" dirty="0" smtClean="0"/>
              <a:t>NCI IND SAFETY REPORT Process Reporting to FDA, Investigators, and Company Collaborators</a:t>
            </a:r>
            <a:endParaRPr lang="en-US" dirty="0"/>
          </a:p>
        </p:txBody>
      </p:sp>
      <p:sp>
        <p:nvSpPr>
          <p:cNvPr id="66563" name="Rectangle 3"/>
          <p:cNvSpPr>
            <a:spLocks noGrp="1" noChangeArrowheads="1"/>
          </p:cNvSpPr>
          <p:nvPr>
            <p:ph type="body" idx="1"/>
          </p:nvPr>
        </p:nvSpPr>
        <p:spPr>
          <a:xfrm>
            <a:off x="514350" y="1600200"/>
            <a:ext cx="9258300" cy="2590800"/>
          </a:xfrm>
        </p:spPr>
        <p:txBody>
          <a:bodyPr/>
          <a:lstStyle/>
          <a:p>
            <a:pPr marL="0" indent="0" algn="ctr">
              <a:spcAft>
                <a:spcPts val="0"/>
              </a:spcAft>
              <a:buNone/>
            </a:pPr>
            <a:r>
              <a:rPr lang="en-US" sz="1800" b="1" dirty="0" smtClean="0"/>
              <a:t>Utilize existing AdEERS/caAERS submission processes to ensure compliance with FDA regulations (21 CFR 312.32) and ICH E2A relating to AE reporting</a:t>
            </a:r>
          </a:p>
          <a:p>
            <a:pPr marL="0" indent="0" algn="ctr">
              <a:spcBef>
                <a:spcPts val="0"/>
              </a:spcBef>
              <a:spcAft>
                <a:spcPts val="0"/>
              </a:spcAft>
              <a:buNone/>
            </a:pPr>
            <a:r>
              <a:rPr lang="en-US" sz="4000" dirty="0" smtClean="0">
                <a:solidFill>
                  <a:srgbClr val="C00000"/>
                </a:solidFill>
                <a:sym typeface="Symbol"/>
              </a:rPr>
              <a:t></a:t>
            </a:r>
            <a:br>
              <a:rPr lang="en-US" sz="4000" dirty="0" smtClean="0">
                <a:solidFill>
                  <a:srgbClr val="C00000"/>
                </a:solidFill>
                <a:sym typeface="Symbol"/>
              </a:rPr>
            </a:br>
            <a:r>
              <a:rPr lang="en-US" sz="1800" b="1" dirty="0" smtClean="0"/>
              <a:t>IDB evaluation of incoming AdEERS/caAERS AE</a:t>
            </a:r>
          </a:p>
          <a:p>
            <a:pPr marL="0" indent="0" algn="ctr">
              <a:spcBef>
                <a:spcPts val="0"/>
              </a:spcBef>
              <a:spcAft>
                <a:spcPts val="0"/>
              </a:spcAft>
              <a:buNone/>
            </a:pPr>
            <a:r>
              <a:rPr lang="en-US" sz="4000" dirty="0" smtClean="0">
                <a:solidFill>
                  <a:srgbClr val="C00000"/>
                </a:solidFill>
                <a:sym typeface="Symbol"/>
              </a:rPr>
              <a:t></a:t>
            </a:r>
            <a:br>
              <a:rPr lang="en-US" sz="4000" dirty="0" smtClean="0">
                <a:solidFill>
                  <a:srgbClr val="C00000"/>
                </a:solidFill>
                <a:sym typeface="Symbol"/>
              </a:rPr>
            </a:br>
            <a:r>
              <a:rPr lang="en-US" sz="1800" b="1" dirty="0" smtClean="0"/>
              <a:t>Does AE warrant expedited filing to the FDA?</a:t>
            </a:r>
          </a:p>
          <a:p>
            <a:pPr marL="0" lvl="1" indent="0"/>
            <a:endParaRPr lang="en-US" sz="1800" dirty="0" smtClean="0"/>
          </a:p>
          <a:p>
            <a:pPr marL="0" indent="0"/>
            <a:endParaRPr lang="en-US" sz="1800" dirty="0"/>
          </a:p>
        </p:txBody>
      </p:sp>
      <p:sp>
        <p:nvSpPr>
          <p:cNvPr id="23" name="Rectangle 3"/>
          <p:cNvSpPr txBox="1">
            <a:spLocks noChangeArrowheads="1"/>
          </p:cNvSpPr>
          <p:nvPr/>
        </p:nvSpPr>
        <p:spPr bwMode="auto">
          <a:xfrm>
            <a:off x="1333500" y="3886200"/>
            <a:ext cx="2438400" cy="15541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ts val="0"/>
              </a:spcAft>
              <a:buClr>
                <a:srgbClr val="C80026"/>
              </a:buClr>
              <a:buSzTx/>
              <a:buFont typeface="Wingdings" pitchFamily="2" charset="2"/>
              <a:buNone/>
              <a:defRPr/>
            </a:pPr>
            <a:r>
              <a:rPr kumimoji="0" lang="en-US" sz="4000" b="0" i="0" u="none" strike="noStrike" kern="0" cap="none" spc="0" normalizeH="0" baseline="0" noProof="0" dirty="0" smtClean="0">
                <a:ln>
                  <a:noFill/>
                </a:ln>
                <a:solidFill>
                  <a:srgbClr val="C00000"/>
                </a:solidFill>
                <a:effectLst/>
                <a:uLnTx/>
                <a:uFillTx/>
                <a:latin typeface="+mn-lt"/>
                <a:ea typeface="+mn-ea"/>
                <a:cs typeface="+mn-cs"/>
                <a:sym typeface="Symbol"/>
              </a:rPr>
              <a:t></a:t>
            </a:r>
            <a:br>
              <a:rPr kumimoji="0" lang="en-US" sz="4000" b="0" i="0" u="none" strike="noStrike" kern="0" cap="none" spc="0" normalizeH="0" baseline="0" noProof="0" dirty="0" smtClean="0">
                <a:ln>
                  <a:noFill/>
                </a:ln>
                <a:solidFill>
                  <a:srgbClr val="C00000"/>
                </a:solidFill>
                <a:effectLst/>
                <a:uLnTx/>
                <a:uFillTx/>
                <a:latin typeface="+mn-lt"/>
                <a:ea typeface="+mn-ea"/>
                <a:cs typeface="+mn-cs"/>
                <a:sym typeface="Symbol"/>
              </a:rPr>
            </a:br>
            <a:r>
              <a:rPr kumimoji="0" lang="en-US" sz="2000" i="0" u="none" strike="noStrike" kern="0" cap="none" spc="0" normalizeH="0" baseline="0" noProof="0" dirty="0" smtClean="0">
                <a:ln>
                  <a:noFill/>
                </a:ln>
                <a:solidFill>
                  <a:srgbClr val="C00000"/>
                </a:solidFill>
                <a:effectLst/>
                <a:uLnTx/>
                <a:uFillTx/>
                <a:latin typeface="+mn-lt"/>
              </a:rPr>
              <a:t>Yes</a:t>
            </a:r>
          </a:p>
          <a:p>
            <a:pPr marL="0" marR="0" lvl="1" indent="0" algn="ctr" defTabSz="914400" rtl="0" eaLnBrk="1" fontAlgn="base" latinLnBrk="0" hangingPunct="1">
              <a:lnSpc>
                <a:spcPct val="100000"/>
              </a:lnSpc>
              <a:spcBef>
                <a:spcPct val="20000"/>
              </a:spcBef>
              <a:spcAft>
                <a:spcPct val="30000"/>
              </a:spcAft>
              <a:buClr>
                <a:srgbClr val="C80026"/>
              </a:buClr>
              <a:buSzTx/>
              <a:buFont typeface="Wingdings" pitchFamily="2" charset="2"/>
              <a:buNone/>
              <a:defRPr/>
            </a:pPr>
            <a:r>
              <a:rPr kumimoji="0" lang="en-US" sz="1800" i="0" u="none" strike="noStrike" kern="0" cap="none" spc="0" normalizeH="0" baseline="0" noProof="0" dirty="0" smtClean="0">
                <a:ln>
                  <a:noFill/>
                </a:ln>
                <a:solidFill>
                  <a:srgbClr val="292929"/>
                </a:solidFill>
                <a:effectLst/>
                <a:uLnTx/>
                <a:uFillTx/>
                <a:latin typeface="+mn-lt"/>
              </a:rPr>
              <a:t>Initial Written</a:t>
            </a:r>
            <a:r>
              <a:rPr lang="en-US" sz="1800" kern="0" dirty="0" smtClean="0">
                <a:solidFill>
                  <a:srgbClr val="292929"/>
                </a:solidFill>
                <a:latin typeface="+mn-lt"/>
              </a:rPr>
              <a:t/>
            </a:r>
            <a:br>
              <a:rPr lang="en-US" sz="1800" kern="0" dirty="0" smtClean="0">
                <a:solidFill>
                  <a:srgbClr val="292929"/>
                </a:solidFill>
                <a:latin typeface="+mn-lt"/>
              </a:rPr>
            </a:br>
            <a:r>
              <a:rPr kumimoji="0" lang="en-US" sz="1800" i="0" u="none" strike="noStrike" kern="0" cap="none" spc="0" normalizeH="0" baseline="0" noProof="0" dirty="0" smtClean="0">
                <a:ln>
                  <a:noFill/>
                </a:ln>
                <a:solidFill>
                  <a:srgbClr val="292929"/>
                </a:solidFill>
                <a:effectLst/>
                <a:uLnTx/>
                <a:uFillTx/>
                <a:latin typeface="+mn-lt"/>
              </a:rPr>
              <a:t>Report generated</a:t>
            </a:r>
            <a:endParaRPr kumimoji="0" lang="en-US" sz="1800" i="0" u="none" strike="noStrike" kern="0" cap="none" spc="0" normalizeH="0" baseline="0" noProof="0" dirty="0">
              <a:ln>
                <a:noFill/>
              </a:ln>
              <a:solidFill>
                <a:srgbClr val="292929"/>
              </a:solidFill>
              <a:effectLst/>
              <a:uLnTx/>
              <a:uFillTx/>
              <a:latin typeface="+mn-lt"/>
              <a:ea typeface="+mn-ea"/>
              <a:cs typeface="+mn-cs"/>
            </a:endParaRPr>
          </a:p>
        </p:txBody>
      </p:sp>
      <p:sp>
        <p:nvSpPr>
          <p:cNvPr id="24" name="Rectangle 3"/>
          <p:cNvSpPr txBox="1">
            <a:spLocks noChangeArrowheads="1"/>
          </p:cNvSpPr>
          <p:nvPr/>
        </p:nvSpPr>
        <p:spPr bwMode="auto">
          <a:xfrm>
            <a:off x="6134100" y="3886200"/>
            <a:ext cx="3048000" cy="15541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ts val="0"/>
              </a:spcAft>
              <a:buClr>
                <a:srgbClr val="C80026"/>
              </a:buClr>
              <a:buSzTx/>
              <a:buFont typeface="Wingdings" pitchFamily="2" charset="2"/>
              <a:buNone/>
              <a:defRPr/>
            </a:pPr>
            <a:r>
              <a:rPr kumimoji="0" lang="en-US" sz="4000" b="0" i="0" u="none" strike="noStrike" kern="0" cap="none" spc="0" normalizeH="0" baseline="0" noProof="0" dirty="0" smtClean="0">
                <a:ln>
                  <a:noFill/>
                </a:ln>
                <a:solidFill>
                  <a:srgbClr val="C00000"/>
                </a:solidFill>
                <a:effectLst/>
                <a:uLnTx/>
                <a:uFillTx/>
                <a:latin typeface="+mn-lt"/>
                <a:ea typeface="+mn-ea"/>
                <a:cs typeface="+mn-cs"/>
                <a:sym typeface="Symbol"/>
              </a:rPr>
              <a:t></a:t>
            </a:r>
            <a:br>
              <a:rPr kumimoji="0" lang="en-US" sz="4000" b="0" i="0" u="none" strike="noStrike" kern="0" cap="none" spc="0" normalizeH="0" baseline="0" noProof="0" dirty="0" smtClean="0">
                <a:ln>
                  <a:noFill/>
                </a:ln>
                <a:solidFill>
                  <a:srgbClr val="C00000"/>
                </a:solidFill>
                <a:effectLst/>
                <a:uLnTx/>
                <a:uFillTx/>
                <a:latin typeface="+mn-lt"/>
                <a:ea typeface="+mn-ea"/>
                <a:cs typeface="+mn-cs"/>
                <a:sym typeface="Symbol"/>
              </a:rPr>
            </a:br>
            <a:r>
              <a:rPr kumimoji="0" lang="en-US" sz="2000" i="0" u="none" strike="noStrike" kern="0" cap="none" spc="0" normalizeH="0" baseline="0" noProof="0" dirty="0" smtClean="0">
                <a:ln>
                  <a:noFill/>
                </a:ln>
                <a:solidFill>
                  <a:srgbClr val="C00000"/>
                </a:solidFill>
                <a:effectLst/>
                <a:uLnTx/>
                <a:uFillTx/>
                <a:latin typeface="+mn-lt"/>
              </a:rPr>
              <a:t>No</a:t>
            </a:r>
          </a:p>
          <a:p>
            <a:pPr marL="0" marR="0" lvl="0" indent="0" algn="ctr" defTabSz="914400" rtl="0" eaLnBrk="1" fontAlgn="base" latinLnBrk="0" hangingPunct="1">
              <a:lnSpc>
                <a:spcPct val="100000"/>
              </a:lnSpc>
              <a:spcBef>
                <a:spcPts val="0"/>
              </a:spcBef>
              <a:spcAft>
                <a:spcPts val="0"/>
              </a:spcAft>
              <a:buClr>
                <a:srgbClr val="C80026"/>
              </a:buClr>
              <a:buSzTx/>
              <a:buFont typeface="Wingdings" pitchFamily="2" charset="2"/>
              <a:buNone/>
              <a:defRPr/>
            </a:pPr>
            <a:r>
              <a:rPr lang="en-US" sz="1800" kern="0" dirty="0" smtClean="0">
                <a:solidFill>
                  <a:srgbClr val="292929"/>
                </a:solidFill>
                <a:latin typeface="Trebuchet MS" pitchFamily="34" charset="0"/>
              </a:rPr>
              <a:t>AE is held for submission with Annual Report</a:t>
            </a:r>
            <a:endParaRPr kumimoji="0" lang="en-US" sz="1800" i="0" u="none" strike="noStrike" kern="0" cap="none" spc="0" normalizeH="0" baseline="0" noProof="0" dirty="0">
              <a:ln>
                <a:noFill/>
              </a:ln>
              <a:solidFill>
                <a:srgbClr val="292929"/>
              </a:solidFill>
              <a:effectLst/>
              <a:uLnTx/>
              <a:uFillTx/>
              <a:latin typeface="Trebuchet MS"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wipe(up)">
                                      <p:cBhvr>
                                        <p:cTn id="7" dur="500"/>
                                        <p:tgtEl>
                                          <p:spTgt spid="66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6563">
                                            <p:txEl>
                                              <p:pRg st="1" end="1"/>
                                            </p:txEl>
                                          </p:spTgt>
                                        </p:tgtEl>
                                        <p:attrNameLst>
                                          <p:attrName>style.visibility</p:attrName>
                                        </p:attrNameLst>
                                      </p:cBhvr>
                                      <p:to>
                                        <p:strVal val="visible"/>
                                      </p:to>
                                    </p:set>
                                    <p:animEffect transition="in" filter="wipe(up)">
                                      <p:cBhvr>
                                        <p:cTn id="12" dur="500"/>
                                        <p:tgtEl>
                                          <p:spTgt spid="665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6563">
                                            <p:txEl>
                                              <p:pRg st="2" end="2"/>
                                            </p:txEl>
                                          </p:spTgt>
                                        </p:tgtEl>
                                        <p:attrNameLst>
                                          <p:attrName>style.visibility</p:attrName>
                                        </p:attrNameLst>
                                      </p:cBhvr>
                                      <p:to>
                                        <p:strVal val="visible"/>
                                      </p:to>
                                    </p:set>
                                    <p:animEffect transition="in" filter="wipe(up)">
                                      <p:cBhvr>
                                        <p:cTn id="17" dur="500"/>
                                        <p:tgtEl>
                                          <p:spTgt spid="665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3">
                                            <p:txEl>
                                              <p:pRg st="0" end="0"/>
                                            </p:txEl>
                                          </p:spTgt>
                                        </p:tgtEl>
                                        <p:attrNameLst>
                                          <p:attrName>style.visibility</p:attrName>
                                        </p:attrNameLst>
                                      </p:cBhvr>
                                      <p:to>
                                        <p:strVal val="visible"/>
                                      </p:to>
                                    </p:set>
                                    <p:animEffect transition="in" filter="wipe(up)">
                                      <p:cBhvr>
                                        <p:cTn id="22" dur="500"/>
                                        <p:tgtEl>
                                          <p:spTgt spid="2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3">
                                            <p:txEl>
                                              <p:pRg st="1" end="1"/>
                                            </p:txEl>
                                          </p:spTgt>
                                        </p:tgtEl>
                                        <p:attrNameLst>
                                          <p:attrName>style.visibility</p:attrName>
                                        </p:attrNameLst>
                                      </p:cBhvr>
                                      <p:to>
                                        <p:strVal val="visible"/>
                                      </p:to>
                                    </p:set>
                                    <p:animEffect transition="in" filter="wipe(up)">
                                      <p:cBhvr>
                                        <p:cTn id="27" dur="500"/>
                                        <p:tgtEl>
                                          <p:spTgt spid="2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4">
                                            <p:txEl>
                                              <p:pRg st="0" end="0"/>
                                            </p:txEl>
                                          </p:spTgt>
                                        </p:tgtEl>
                                        <p:attrNameLst>
                                          <p:attrName>style.visibility</p:attrName>
                                        </p:attrNameLst>
                                      </p:cBhvr>
                                      <p:to>
                                        <p:strVal val="visible"/>
                                      </p:to>
                                    </p:set>
                                    <p:animEffect transition="in" filter="wipe(up)">
                                      <p:cBhvr>
                                        <p:cTn id="32" dur="500"/>
                                        <p:tgtEl>
                                          <p:spTgt spid="2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4">
                                            <p:txEl>
                                              <p:pRg st="1" end="1"/>
                                            </p:txEl>
                                          </p:spTgt>
                                        </p:tgtEl>
                                        <p:attrNameLst>
                                          <p:attrName>style.visibility</p:attrName>
                                        </p:attrNameLst>
                                      </p:cBhvr>
                                      <p:to>
                                        <p:strVal val="visible"/>
                                      </p:to>
                                    </p:set>
                                    <p:animEffect transition="in" filter="wipe(up)">
                                      <p:cBhvr>
                                        <p:cTn id="37" dur="500"/>
                                        <p:tgtEl>
                                          <p:spTgt spid="2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bldLvl="2"/>
      <p:bldP spid="23" grpId="0" build="p" bldLvl="2"/>
      <p:bldP spid="24" grpId="0" build="p" bldLvl="2"/>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dirty="0" smtClean="0"/>
              <a:t>“Initial Written Report” NCI Processing Timelines</a:t>
            </a:r>
            <a:endParaRPr lang="en-US" dirty="0"/>
          </a:p>
        </p:txBody>
      </p:sp>
      <p:sp>
        <p:nvSpPr>
          <p:cNvPr id="68618" name="Rectangle 10"/>
          <p:cNvSpPr>
            <a:spLocks noGrp="1" noChangeArrowheads="1"/>
          </p:cNvSpPr>
          <p:nvPr>
            <p:ph type="body" idx="1"/>
          </p:nvPr>
        </p:nvSpPr>
        <p:spPr>
          <a:xfrm>
            <a:off x="514350" y="1600200"/>
            <a:ext cx="9258300" cy="4343400"/>
          </a:xfrm>
        </p:spPr>
        <p:txBody>
          <a:bodyPr/>
          <a:lstStyle/>
          <a:p>
            <a:pPr marL="0" indent="0" algn="ctr">
              <a:buNone/>
            </a:pPr>
            <a:r>
              <a:rPr lang="en-US" sz="2000" b="1" dirty="0" smtClean="0"/>
              <a:t>Initial Written Report (IWR) faxed to relevant FDA division within 3-5 calendar days of receipt at NCI</a:t>
            </a:r>
            <a:r>
              <a:rPr lang="en-US" sz="2000" dirty="0" smtClean="0"/>
              <a:t/>
            </a:r>
            <a:br>
              <a:rPr lang="en-US" sz="2000" dirty="0" smtClean="0"/>
            </a:br>
            <a:r>
              <a:rPr lang="en-US" sz="2000" i="1" dirty="0" smtClean="0"/>
              <a:t>(once determined AE warrants expedited filing)</a:t>
            </a:r>
          </a:p>
          <a:p>
            <a:pPr marL="0" indent="0" algn="ctr">
              <a:spcBef>
                <a:spcPts val="0"/>
              </a:spcBef>
              <a:spcAft>
                <a:spcPts val="0"/>
              </a:spcAft>
              <a:buNone/>
            </a:pPr>
            <a:r>
              <a:rPr lang="en-US" sz="4000" dirty="0" smtClean="0">
                <a:solidFill>
                  <a:srgbClr val="C00000"/>
                </a:solidFill>
                <a:sym typeface="Symbol"/>
              </a:rPr>
              <a:t></a:t>
            </a:r>
            <a:endParaRPr lang="en-US" sz="4000" dirty="0" smtClean="0">
              <a:solidFill>
                <a:srgbClr val="C00000"/>
              </a:solidFill>
            </a:endParaRPr>
          </a:p>
          <a:p>
            <a:pPr marL="0" indent="0" algn="ctr">
              <a:buNone/>
            </a:pPr>
            <a:r>
              <a:rPr lang="en-US" sz="2000" b="1" dirty="0" smtClean="0"/>
              <a:t>Submit IWR to IND within 1 day after faxing to FDA</a:t>
            </a:r>
          </a:p>
          <a:p>
            <a:pPr marL="0" indent="0" algn="ctr">
              <a:spcBef>
                <a:spcPts val="0"/>
              </a:spcBef>
              <a:spcAft>
                <a:spcPts val="0"/>
              </a:spcAft>
              <a:buNone/>
            </a:pPr>
            <a:r>
              <a:rPr lang="en-US" sz="4000" dirty="0" smtClean="0">
                <a:solidFill>
                  <a:srgbClr val="C00000"/>
                </a:solidFill>
                <a:sym typeface="Symbol"/>
              </a:rPr>
              <a:t></a:t>
            </a:r>
            <a:endParaRPr lang="en-US" sz="4000" dirty="0" smtClean="0">
              <a:solidFill>
                <a:srgbClr val="C00000"/>
              </a:solidFill>
            </a:endParaRPr>
          </a:p>
          <a:p>
            <a:pPr marL="0" lvl="1" indent="0" algn="ctr">
              <a:buNone/>
            </a:pPr>
            <a:r>
              <a:rPr lang="en-US" b="1" dirty="0" smtClean="0"/>
              <a:t>Forward  IWR to company collaborator concurrent with submission to IND</a:t>
            </a:r>
          </a:p>
          <a:p>
            <a:pPr marL="0" lvl="1" indent="0" algn="ctr">
              <a:spcBef>
                <a:spcPts val="0"/>
              </a:spcBef>
              <a:spcAft>
                <a:spcPts val="0"/>
              </a:spcAft>
              <a:buNone/>
            </a:pPr>
            <a:r>
              <a:rPr lang="en-US" sz="4000" dirty="0" smtClean="0">
                <a:solidFill>
                  <a:srgbClr val="C00000"/>
                </a:solidFill>
                <a:sym typeface="Symbol"/>
              </a:rPr>
              <a:t></a:t>
            </a:r>
            <a:endParaRPr lang="en-US" sz="4000" dirty="0" smtClean="0">
              <a:solidFill>
                <a:srgbClr val="C00000"/>
              </a:solidFill>
            </a:endParaRPr>
          </a:p>
          <a:p>
            <a:pPr marL="0" lvl="1" indent="0" algn="ctr">
              <a:buNone/>
            </a:pPr>
            <a:r>
              <a:rPr lang="en-US" b="1" dirty="0" smtClean="0"/>
              <a:t>Distribute to pertinent NCI investigators within 1 day of submitting to IND</a:t>
            </a:r>
            <a:endParaRPr lang="en-US" sz="2000"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8618">
                                            <p:txEl>
                                              <p:pRg st="0" end="0"/>
                                            </p:txEl>
                                          </p:spTgt>
                                        </p:tgtEl>
                                        <p:attrNameLst>
                                          <p:attrName>style.visibility</p:attrName>
                                        </p:attrNameLst>
                                      </p:cBhvr>
                                      <p:to>
                                        <p:strVal val="visible"/>
                                      </p:to>
                                    </p:set>
                                    <p:animEffect transition="in" filter="wipe(up)">
                                      <p:cBhvr>
                                        <p:cTn id="7" dur="500"/>
                                        <p:tgtEl>
                                          <p:spTgt spid="686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8618">
                                            <p:txEl>
                                              <p:pRg st="1" end="1"/>
                                            </p:txEl>
                                          </p:spTgt>
                                        </p:tgtEl>
                                        <p:attrNameLst>
                                          <p:attrName>style.visibility</p:attrName>
                                        </p:attrNameLst>
                                      </p:cBhvr>
                                      <p:to>
                                        <p:strVal val="visible"/>
                                      </p:to>
                                    </p:set>
                                    <p:animEffect transition="in" filter="wipe(up)">
                                      <p:cBhvr>
                                        <p:cTn id="12" dur="500"/>
                                        <p:tgtEl>
                                          <p:spTgt spid="686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8618">
                                            <p:txEl>
                                              <p:pRg st="2" end="2"/>
                                            </p:txEl>
                                          </p:spTgt>
                                        </p:tgtEl>
                                        <p:attrNameLst>
                                          <p:attrName>style.visibility</p:attrName>
                                        </p:attrNameLst>
                                      </p:cBhvr>
                                      <p:to>
                                        <p:strVal val="visible"/>
                                      </p:to>
                                    </p:set>
                                    <p:animEffect transition="in" filter="wipe(up)">
                                      <p:cBhvr>
                                        <p:cTn id="17" dur="500"/>
                                        <p:tgtEl>
                                          <p:spTgt spid="6861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8618">
                                            <p:txEl>
                                              <p:pRg st="3" end="3"/>
                                            </p:txEl>
                                          </p:spTgt>
                                        </p:tgtEl>
                                        <p:attrNameLst>
                                          <p:attrName>style.visibility</p:attrName>
                                        </p:attrNameLst>
                                      </p:cBhvr>
                                      <p:to>
                                        <p:strVal val="visible"/>
                                      </p:to>
                                    </p:set>
                                    <p:animEffect transition="in" filter="wipe(up)">
                                      <p:cBhvr>
                                        <p:cTn id="22" dur="500"/>
                                        <p:tgtEl>
                                          <p:spTgt spid="6861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68618">
                                            <p:txEl>
                                              <p:pRg st="4" end="4"/>
                                            </p:txEl>
                                          </p:spTgt>
                                        </p:tgtEl>
                                        <p:attrNameLst>
                                          <p:attrName>style.visibility</p:attrName>
                                        </p:attrNameLst>
                                      </p:cBhvr>
                                      <p:to>
                                        <p:strVal val="visible"/>
                                      </p:to>
                                    </p:set>
                                    <p:animEffect transition="in" filter="wipe(up)">
                                      <p:cBhvr>
                                        <p:cTn id="27" dur="500"/>
                                        <p:tgtEl>
                                          <p:spTgt spid="6861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68618">
                                            <p:txEl>
                                              <p:pRg st="5" end="5"/>
                                            </p:txEl>
                                          </p:spTgt>
                                        </p:tgtEl>
                                        <p:attrNameLst>
                                          <p:attrName>style.visibility</p:attrName>
                                        </p:attrNameLst>
                                      </p:cBhvr>
                                      <p:to>
                                        <p:strVal val="visible"/>
                                      </p:to>
                                    </p:set>
                                    <p:animEffect transition="in" filter="wipe(up)">
                                      <p:cBhvr>
                                        <p:cTn id="32" dur="500"/>
                                        <p:tgtEl>
                                          <p:spTgt spid="6861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68618">
                                            <p:txEl>
                                              <p:pRg st="6" end="6"/>
                                            </p:txEl>
                                          </p:spTgt>
                                        </p:tgtEl>
                                        <p:attrNameLst>
                                          <p:attrName>style.visibility</p:attrName>
                                        </p:attrNameLst>
                                      </p:cBhvr>
                                      <p:to>
                                        <p:strVal val="visible"/>
                                      </p:to>
                                    </p:set>
                                    <p:animEffect transition="in" filter="wipe(up)">
                                      <p:cBhvr>
                                        <p:cTn id="37" dur="500"/>
                                        <p:tgtEl>
                                          <p:spTgt spid="6861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8" grpId="0" build="p" bldLvl="2"/>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sz="3200" b="1" dirty="0" smtClean="0"/>
              <a:t>“Initial Written Report” Form</a:t>
            </a:r>
            <a:endParaRPr lang="en-US" sz="3200" b="1" dirty="0"/>
          </a:p>
        </p:txBody>
      </p:sp>
      <p:grpSp>
        <p:nvGrpSpPr>
          <p:cNvPr id="2" name="Group 6"/>
          <p:cNvGrpSpPr/>
          <p:nvPr/>
        </p:nvGrpSpPr>
        <p:grpSpPr>
          <a:xfrm>
            <a:off x="1409700" y="1371600"/>
            <a:ext cx="7162800" cy="4876800"/>
            <a:chOff x="2400300" y="1143000"/>
            <a:chExt cx="5238750" cy="5297488"/>
          </a:xfrm>
        </p:grpSpPr>
        <p:sp>
          <p:nvSpPr>
            <p:cNvPr id="6" name="Rectangle 5"/>
            <p:cNvSpPr/>
            <p:nvPr/>
          </p:nvSpPr>
          <p:spPr bwMode="auto">
            <a:xfrm>
              <a:off x="2628900" y="1143000"/>
              <a:ext cx="4800600" cy="5105400"/>
            </a:xfrm>
            <a:prstGeom prst="rect">
              <a:avLst/>
            </a:prstGeom>
            <a:solidFill>
              <a:schemeClr val="accent1"/>
            </a:solidFill>
            <a:ln w="9525" cap="flat" cmpd="sng" algn="ctr">
              <a:solidFill>
                <a:schemeClr val="tx1"/>
              </a:solidFill>
              <a:prstDash val="solid"/>
              <a:round/>
              <a:headEnd type="none" w="med" len="med"/>
              <a:tailEnd type="none" w="med" len="med"/>
            </a:ln>
            <a:effectLst>
              <a:outerShdw blurRad="50800" dist="1143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graphicFrame>
          <p:nvGraphicFramePr>
            <p:cNvPr id="67593" name="Object 9"/>
            <p:cNvGraphicFramePr>
              <a:graphicFrameLocks noChangeAspect="1"/>
            </p:cNvGraphicFramePr>
            <p:nvPr>
              <p:ph idx="1"/>
            </p:nvPr>
          </p:nvGraphicFramePr>
          <p:xfrm>
            <a:off x="2400300" y="1143000"/>
            <a:ext cx="5238750" cy="5297488"/>
          </p:xfrm>
          <a:graphic>
            <a:graphicData uri="http://schemas.openxmlformats.org/presentationml/2006/ole">
              <p:oleObj spid="_x0000_s51202" name="Document" r:id="rId3" imgW="7396280" imgH="7478600" progId="Word.Document.8">
                <p:embed/>
              </p:oleObj>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dirty="0" smtClean="0"/>
              <a:t>“Follow-up Written Report” Process</a:t>
            </a:r>
            <a:endParaRPr lang="en-US" dirty="0"/>
          </a:p>
        </p:txBody>
      </p:sp>
      <p:sp>
        <p:nvSpPr>
          <p:cNvPr id="69635" name="Rectangle 3"/>
          <p:cNvSpPr>
            <a:spLocks noGrp="1" noChangeArrowheads="1"/>
          </p:cNvSpPr>
          <p:nvPr>
            <p:ph type="body" idx="1"/>
          </p:nvPr>
        </p:nvSpPr>
        <p:spPr/>
        <p:txBody>
          <a:bodyPr/>
          <a:lstStyle/>
          <a:p>
            <a:r>
              <a:rPr lang="en-US" dirty="0" smtClean="0"/>
              <a:t>Based on subsequent AE-related information from site, one of the  following is submitted to the IND, company collaborator, and relevant investigators:</a:t>
            </a:r>
          </a:p>
          <a:p>
            <a:pPr lvl="1"/>
            <a:r>
              <a:rPr lang="en-US" dirty="0" smtClean="0"/>
              <a:t>An </a:t>
            </a:r>
            <a:r>
              <a:rPr lang="en-US" b="1" dirty="0" smtClean="0"/>
              <a:t>“ADVERSE EVENTS ASSESSMENT” </a:t>
            </a:r>
            <a:r>
              <a:rPr lang="en-US" dirty="0" smtClean="0"/>
              <a:t>summary detailing time course, laboratory and radiological assessments, IND experience, and assessment of attribution is prepared as a Follow-up Written Report  </a:t>
            </a:r>
            <a:r>
              <a:rPr lang="en-US" b="1" dirty="0" smtClean="0">
                <a:solidFill>
                  <a:srgbClr val="960000"/>
                </a:solidFill>
              </a:rPr>
              <a:t>OR</a:t>
            </a:r>
          </a:p>
          <a:p>
            <a:pPr lvl="1"/>
            <a:r>
              <a:rPr lang="en-US" dirty="0" smtClean="0"/>
              <a:t>If AE is no longer considered related to the investigational agent/regimen, the IWR form is revised accordingly and submitted as a Follow-up Written Report  </a:t>
            </a:r>
            <a:r>
              <a:rPr lang="en-US" b="1" dirty="0" smtClean="0">
                <a:solidFill>
                  <a:srgbClr val="960000"/>
                </a:solidFill>
              </a:rPr>
              <a:t>OR</a:t>
            </a:r>
          </a:p>
          <a:p>
            <a:pPr lvl="1">
              <a:spcAft>
                <a:spcPts val="1800"/>
              </a:spcAft>
            </a:pPr>
            <a:r>
              <a:rPr lang="en-US" dirty="0" smtClean="0"/>
              <a:t>If an AE not initially determined to be reportable in an expedited manner is now reportable, then an IWR is submitted.</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 calcmode="lin" valueType="num">
                                      <p:cBhvr additive="base">
                                        <p:cTn id="7" dur="500" fill="hold"/>
                                        <p:tgtEl>
                                          <p:spTgt spid="696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96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9635">
                                            <p:txEl>
                                              <p:pRg st="1" end="1"/>
                                            </p:txEl>
                                          </p:spTgt>
                                        </p:tgtEl>
                                        <p:attrNameLst>
                                          <p:attrName>style.visibility</p:attrName>
                                        </p:attrNameLst>
                                      </p:cBhvr>
                                      <p:to>
                                        <p:strVal val="visible"/>
                                      </p:to>
                                    </p:set>
                                    <p:anim calcmode="lin" valueType="num">
                                      <p:cBhvr additive="base">
                                        <p:cTn id="13" dur="500" fill="hold"/>
                                        <p:tgtEl>
                                          <p:spTgt spid="696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9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9635">
                                            <p:txEl>
                                              <p:pRg st="2" end="2"/>
                                            </p:txEl>
                                          </p:spTgt>
                                        </p:tgtEl>
                                        <p:attrNameLst>
                                          <p:attrName>style.visibility</p:attrName>
                                        </p:attrNameLst>
                                      </p:cBhvr>
                                      <p:to>
                                        <p:strVal val="visible"/>
                                      </p:to>
                                    </p:set>
                                    <p:anim calcmode="lin" valueType="num">
                                      <p:cBhvr additive="base">
                                        <p:cTn id="19" dur="500" fill="hold"/>
                                        <p:tgtEl>
                                          <p:spTgt spid="696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9635">
                                            <p:txEl>
                                              <p:pRg st="3" end="3"/>
                                            </p:txEl>
                                          </p:spTgt>
                                        </p:tgtEl>
                                        <p:attrNameLst>
                                          <p:attrName>style.visibility</p:attrName>
                                        </p:attrNameLst>
                                      </p:cBhvr>
                                      <p:to>
                                        <p:strVal val="visible"/>
                                      </p:to>
                                    </p:set>
                                    <p:anim calcmode="lin" valueType="num">
                                      <p:cBhvr additive="base">
                                        <p:cTn id="25" dur="500" fill="hold"/>
                                        <p:tgtEl>
                                          <p:spTgt spid="6963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963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bldLvl="2"/>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14600"/>
            <a:ext cx="10287000" cy="1147763"/>
          </a:xfrm>
        </p:spPr>
        <p:txBody>
          <a:bodyPr/>
          <a:lstStyle/>
          <a:p>
            <a:pPr algn="ctr"/>
            <a:r>
              <a:rPr lang="en-US" dirty="0" smtClean="0"/>
              <a:t>ADDITIONAL INFORMATION</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10287000" cy="1147763"/>
          </a:xfrm>
        </p:spPr>
        <p:txBody>
          <a:bodyPr/>
          <a:lstStyle/>
          <a:p>
            <a:pPr algn="ctr"/>
            <a:r>
              <a:rPr lang="en-US" dirty="0" smtClean="0"/>
              <a:t>ACRONYMS</a:t>
            </a:r>
            <a:endParaRPr lang="en-US" dirty="0"/>
          </a:p>
        </p:txBody>
      </p:sp>
      <p:sp>
        <p:nvSpPr>
          <p:cNvPr id="3" name="TextBox 2"/>
          <p:cNvSpPr txBox="1"/>
          <p:nvPr/>
        </p:nvSpPr>
        <p:spPr>
          <a:xfrm>
            <a:off x="495300" y="1524000"/>
            <a:ext cx="9296400" cy="4693593"/>
          </a:xfrm>
          <a:prstGeom prst="rect">
            <a:avLst/>
          </a:prstGeom>
          <a:noFill/>
        </p:spPr>
        <p:txBody>
          <a:bodyPr wrap="square" rtlCol="0">
            <a:spAutoFit/>
          </a:bodyPr>
          <a:lstStyle/>
          <a:p>
            <a:r>
              <a:rPr lang="en-US" sz="1300" b="0" dirty="0" err="1" smtClean="0">
                <a:solidFill>
                  <a:schemeClr val="bg2"/>
                </a:solidFill>
              </a:rPr>
              <a:t>AdEERS</a:t>
            </a:r>
            <a:r>
              <a:rPr lang="en-US" sz="1300" b="0" dirty="0" smtClean="0">
                <a:solidFill>
                  <a:schemeClr val="bg2"/>
                </a:solidFill>
              </a:rPr>
              <a:t>	Adverse Event Expedited Reporting System</a:t>
            </a:r>
          </a:p>
          <a:p>
            <a:r>
              <a:rPr lang="en-US" sz="1300" b="0" dirty="0" smtClean="0">
                <a:solidFill>
                  <a:schemeClr val="bg2"/>
                </a:solidFill>
              </a:rPr>
              <a:t>AE	Adverse Event</a:t>
            </a:r>
          </a:p>
          <a:p>
            <a:r>
              <a:rPr lang="en-US" sz="1300" b="0" dirty="0" smtClean="0">
                <a:solidFill>
                  <a:schemeClr val="bg2"/>
                </a:solidFill>
              </a:rPr>
              <a:t>AR	Adverse Reaction</a:t>
            </a:r>
          </a:p>
          <a:p>
            <a:r>
              <a:rPr lang="en-US" sz="1300" b="0" dirty="0" smtClean="0">
                <a:solidFill>
                  <a:schemeClr val="bg2"/>
                </a:solidFill>
              </a:rPr>
              <a:t>BA	Bioavailability</a:t>
            </a:r>
          </a:p>
          <a:p>
            <a:r>
              <a:rPr lang="en-US" sz="1300" b="0" dirty="0" smtClean="0">
                <a:solidFill>
                  <a:schemeClr val="bg2"/>
                </a:solidFill>
              </a:rPr>
              <a:t>BE	Bioequivalence</a:t>
            </a:r>
          </a:p>
          <a:p>
            <a:r>
              <a:rPr lang="en-US" sz="1300" b="0" dirty="0" err="1" smtClean="0">
                <a:solidFill>
                  <a:schemeClr val="bg2"/>
                </a:solidFill>
              </a:rPr>
              <a:t>caAERS</a:t>
            </a:r>
            <a:r>
              <a:rPr lang="en-US" sz="1300" b="0" dirty="0" smtClean="0">
                <a:solidFill>
                  <a:schemeClr val="bg2"/>
                </a:solidFill>
              </a:rPr>
              <a:t> 	Cancer Adverse Event Reporting System</a:t>
            </a:r>
          </a:p>
          <a:p>
            <a:r>
              <a:rPr lang="en-US" sz="1300" b="0" dirty="0" smtClean="0">
                <a:solidFill>
                  <a:schemeClr val="bg2"/>
                </a:solidFill>
              </a:rPr>
              <a:t>CAEPR	Comprehensive Adverse Events and Potential Risks </a:t>
            </a:r>
          </a:p>
          <a:p>
            <a:r>
              <a:rPr lang="en-US" sz="1300" b="0" dirty="0" smtClean="0">
                <a:solidFill>
                  <a:schemeClr val="bg2"/>
                </a:solidFill>
              </a:rPr>
              <a:t>CDUS	Clinical Data Update System</a:t>
            </a:r>
          </a:p>
          <a:p>
            <a:r>
              <a:rPr lang="en-US" sz="1300" b="0" dirty="0" smtClean="0">
                <a:solidFill>
                  <a:schemeClr val="bg2"/>
                </a:solidFill>
              </a:rPr>
              <a:t>CFR	Code of Federal Regulations</a:t>
            </a:r>
          </a:p>
          <a:p>
            <a:r>
              <a:rPr lang="en-US" sz="1300" b="0" dirty="0" smtClean="0">
                <a:solidFill>
                  <a:schemeClr val="bg2"/>
                </a:solidFill>
              </a:rPr>
              <a:t>CIP	Cancer Imaging Program</a:t>
            </a:r>
          </a:p>
          <a:p>
            <a:r>
              <a:rPr lang="en-US" sz="1300" b="0" dirty="0" smtClean="0">
                <a:solidFill>
                  <a:schemeClr val="bg2"/>
                </a:solidFill>
              </a:rPr>
              <a:t>CRF	Case Report Form</a:t>
            </a:r>
          </a:p>
          <a:p>
            <a:r>
              <a:rPr lang="en-US" sz="1300" b="0" dirty="0" smtClean="0">
                <a:solidFill>
                  <a:schemeClr val="bg2"/>
                </a:solidFill>
              </a:rPr>
              <a:t>CTMS	Clinical Trial Management System</a:t>
            </a:r>
          </a:p>
          <a:p>
            <a:r>
              <a:rPr lang="en-US" sz="1300" b="0" dirty="0" smtClean="0">
                <a:solidFill>
                  <a:schemeClr val="bg2"/>
                </a:solidFill>
              </a:rPr>
              <a:t>IB	Investigator’s Brochure</a:t>
            </a:r>
          </a:p>
          <a:p>
            <a:r>
              <a:rPr lang="en-US" sz="1300" b="0" dirty="0" smtClean="0">
                <a:solidFill>
                  <a:schemeClr val="bg2"/>
                </a:solidFill>
              </a:rPr>
              <a:t>ICD	Informed Consent Document</a:t>
            </a:r>
          </a:p>
          <a:p>
            <a:r>
              <a:rPr lang="en-US" sz="1300" b="0" dirty="0" smtClean="0">
                <a:solidFill>
                  <a:schemeClr val="bg2"/>
                </a:solidFill>
              </a:rPr>
              <a:t>ICH	International Conference on Harmonization</a:t>
            </a:r>
          </a:p>
          <a:p>
            <a:r>
              <a:rPr lang="en-US" sz="1300" b="0" dirty="0" smtClean="0">
                <a:solidFill>
                  <a:schemeClr val="bg2"/>
                </a:solidFill>
              </a:rPr>
              <a:t>IDB	Investigational Drug Branch </a:t>
            </a:r>
          </a:p>
          <a:p>
            <a:r>
              <a:rPr lang="en-US" sz="1300" b="0" dirty="0" smtClean="0">
                <a:solidFill>
                  <a:schemeClr val="bg2"/>
                </a:solidFill>
              </a:rPr>
              <a:t>IDE	Investigational Device Exemption</a:t>
            </a:r>
          </a:p>
          <a:p>
            <a:r>
              <a:rPr lang="en-US" sz="1300" b="0" dirty="0" smtClean="0">
                <a:solidFill>
                  <a:schemeClr val="bg2"/>
                </a:solidFill>
              </a:rPr>
              <a:t>IME	Important Medical Event</a:t>
            </a:r>
          </a:p>
          <a:p>
            <a:r>
              <a:rPr lang="en-US" sz="1300" b="0" dirty="0" smtClean="0">
                <a:solidFill>
                  <a:schemeClr val="bg2"/>
                </a:solidFill>
              </a:rPr>
              <a:t>IND	Investigational New Drug</a:t>
            </a:r>
          </a:p>
          <a:p>
            <a:r>
              <a:rPr lang="en-US" sz="1300" b="0" dirty="0" smtClean="0">
                <a:solidFill>
                  <a:schemeClr val="bg2"/>
                </a:solidFill>
              </a:rPr>
              <a:t>IRB	Institutional Review Board</a:t>
            </a:r>
          </a:p>
          <a:p>
            <a:r>
              <a:rPr lang="en-US" sz="1300" b="0" dirty="0" smtClean="0">
                <a:solidFill>
                  <a:schemeClr val="bg2"/>
                </a:solidFill>
              </a:rPr>
              <a:t>IWR	Initial Written Report</a:t>
            </a:r>
          </a:p>
          <a:p>
            <a:r>
              <a:rPr lang="en-US" sz="1300" b="0" dirty="0" smtClean="0">
                <a:solidFill>
                  <a:schemeClr val="bg2"/>
                </a:solidFill>
              </a:rPr>
              <a:t>SAR	Suspected Adverse Reaction</a:t>
            </a:r>
          </a:p>
          <a:p>
            <a:r>
              <a:rPr lang="en-US" sz="1300" b="0" dirty="0" smtClean="0">
                <a:solidFill>
                  <a:schemeClr val="bg2"/>
                </a:solidFill>
              </a:rPr>
              <a:t>SSAR	Serious Suspected Adverse Reaction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10287000" cy="1147763"/>
          </a:xfrm>
        </p:spPr>
        <p:txBody>
          <a:bodyPr/>
          <a:lstStyle/>
          <a:p>
            <a:pPr algn="ctr"/>
            <a:r>
              <a:rPr lang="en-US" dirty="0" smtClean="0"/>
              <a:t>URLS for Final Rule and Guidance Documents</a:t>
            </a:r>
            <a:endParaRPr lang="en-US" dirty="0"/>
          </a:p>
        </p:txBody>
      </p:sp>
      <p:sp>
        <p:nvSpPr>
          <p:cNvPr id="4" name="Rectangle 3"/>
          <p:cNvSpPr/>
          <p:nvPr/>
        </p:nvSpPr>
        <p:spPr>
          <a:xfrm>
            <a:off x="190500" y="1828800"/>
            <a:ext cx="9753600" cy="954107"/>
          </a:xfrm>
          <a:prstGeom prst="rect">
            <a:avLst/>
          </a:prstGeom>
        </p:spPr>
        <p:txBody>
          <a:bodyPr wrap="square">
            <a:spAutoFit/>
          </a:bodyPr>
          <a:lstStyle/>
          <a:p>
            <a:r>
              <a:rPr lang="en-US" sz="1400" dirty="0" smtClean="0">
                <a:solidFill>
                  <a:schemeClr val="bg2"/>
                </a:solidFill>
                <a:latin typeface="+mn-lt"/>
                <a:hlinkClick r:id="rId2"/>
              </a:rPr>
              <a:t>http://frwebgate.access.gpo.gov/cgi-bin/getdoc.cgi?dbname=2010_register&amp;docid=fr29se10-3.pdf</a:t>
            </a:r>
            <a:endParaRPr lang="en-US" sz="1400" dirty="0" smtClean="0">
              <a:solidFill>
                <a:schemeClr val="bg2"/>
              </a:solidFill>
              <a:latin typeface="+mn-lt"/>
            </a:endParaRPr>
          </a:p>
          <a:p>
            <a:endParaRPr lang="en-US" sz="1400" dirty="0" smtClean="0">
              <a:solidFill>
                <a:schemeClr val="bg2"/>
              </a:solidFill>
              <a:latin typeface="+mn-lt"/>
            </a:endParaRPr>
          </a:p>
          <a:p>
            <a:r>
              <a:rPr lang="en-US" sz="1400" dirty="0" smtClean="0">
                <a:solidFill>
                  <a:schemeClr val="bg2"/>
                </a:solidFill>
                <a:latin typeface="+mn-lt"/>
                <a:hlinkClick r:id="rId3"/>
              </a:rPr>
              <a:t>http://www.fda.gov/downloads/Drugs/GuidanceComplianceRegulatoryInformation/Guidances/UCM227351.pdf</a:t>
            </a:r>
            <a:endParaRPr lang="en-US" sz="1400" dirty="0" smtClean="0">
              <a:solidFill>
                <a:schemeClr val="bg2"/>
              </a:solidFill>
              <a:latin typeface="+mn-lt"/>
            </a:endParaRPr>
          </a:p>
          <a:p>
            <a:endParaRPr lang="en-US" sz="1400" dirty="0">
              <a:solidFill>
                <a:schemeClr val="bg2"/>
              </a:solidFill>
              <a:latin typeface="+mn-lt"/>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10287000" cy="1147763"/>
          </a:xfrm>
        </p:spPr>
        <p:txBody>
          <a:bodyPr/>
          <a:lstStyle/>
          <a:p>
            <a:pPr algn="ctr"/>
            <a:r>
              <a:rPr lang="en-US" dirty="0" smtClean="0"/>
              <a:t>REVISED NCI AE REPORTING TABLES</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800100" y="381000"/>
          <a:ext cx="8458200" cy="5638800"/>
        </p:xfrm>
        <a:graphic>
          <a:graphicData uri="http://schemas.openxmlformats.org/drawingml/2006/table">
            <a:tbl>
              <a:tblPr/>
              <a:tblGrid>
                <a:gridCol w="8458200"/>
              </a:tblGrid>
              <a:tr h="4949298">
                <a:tc>
                  <a:txBody>
                    <a:bodyPr/>
                    <a:lstStyle/>
                    <a:p>
                      <a:pPr marL="0" marR="0" indent="-228600" algn="l">
                        <a:spcBef>
                          <a:spcPts val="600"/>
                        </a:spcBef>
                        <a:spcAft>
                          <a:spcPts val="600"/>
                        </a:spcAft>
                      </a:pPr>
                      <a:r>
                        <a:rPr lang="en-US" sz="1600" b="1" spc="-20" dirty="0">
                          <a:solidFill>
                            <a:srgbClr val="000000"/>
                          </a:solidFill>
                          <a:latin typeface="Arial"/>
                          <a:ea typeface="Times New Roman"/>
                        </a:rPr>
                        <a:t>FDA REPORTING REQUIREMENTS FOR SERIOUS ADVERSE EVENTS (21 CFR Part 312)</a:t>
                      </a:r>
                      <a:endParaRPr lang="en-US" sz="1600" dirty="0">
                        <a:solidFill>
                          <a:srgbClr val="000000"/>
                        </a:solidFill>
                        <a:latin typeface="Times New Roman"/>
                        <a:ea typeface="Times New Roman"/>
                      </a:endParaRPr>
                    </a:p>
                    <a:p>
                      <a:pPr marL="502920" marR="0" indent="-502920" algn="l">
                        <a:spcBef>
                          <a:spcPts val="0"/>
                        </a:spcBef>
                        <a:spcAft>
                          <a:spcPts val="0"/>
                        </a:spcAft>
                      </a:pPr>
                      <a:r>
                        <a:rPr lang="en-US" sz="1600" b="1" spc="-20" dirty="0">
                          <a:solidFill>
                            <a:srgbClr val="000000"/>
                          </a:solidFill>
                          <a:latin typeface="Arial"/>
                          <a:ea typeface="Times New Roman"/>
                        </a:rPr>
                        <a:t>NOTE:</a:t>
                      </a:r>
                      <a:r>
                        <a:rPr lang="en-US" sz="1600" spc="-20" dirty="0">
                          <a:solidFill>
                            <a:srgbClr val="000000"/>
                          </a:solidFill>
                          <a:latin typeface="Arial"/>
                          <a:ea typeface="Times New Roman"/>
                        </a:rPr>
                        <a:t>  Investigators </a:t>
                      </a:r>
                      <a:r>
                        <a:rPr lang="en-US" sz="1600" b="1" u="sng" spc="-20" dirty="0">
                          <a:solidFill>
                            <a:srgbClr val="000000"/>
                          </a:solidFill>
                          <a:latin typeface="Arial"/>
                          <a:ea typeface="Times New Roman"/>
                        </a:rPr>
                        <a:t>MUST</a:t>
                      </a:r>
                      <a:r>
                        <a:rPr lang="en-US" sz="1600" spc="-20" dirty="0">
                          <a:solidFill>
                            <a:srgbClr val="000000"/>
                          </a:solidFill>
                          <a:latin typeface="Arial"/>
                          <a:ea typeface="Times New Roman"/>
                        </a:rPr>
                        <a:t> immediately report to the sponsor (NCI) </a:t>
                      </a:r>
                      <a:r>
                        <a:rPr lang="en-US" sz="1600" b="1" u="sng" spc="-20" dirty="0">
                          <a:solidFill>
                            <a:srgbClr val="000000"/>
                          </a:solidFill>
                          <a:latin typeface="Arial"/>
                          <a:ea typeface="Times New Roman"/>
                        </a:rPr>
                        <a:t>ANY </a:t>
                      </a:r>
                      <a:r>
                        <a:rPr lang="en-US" sz="1600" spc="-20" dirty="0">
                          <a:solidFill>
                            <a:srgbClr val="000000"/>
                          </a:solidFill>
                          <a:latin typeface="Arial"/>
                          <a:ea typeface="Times New Roman"/>
                        </a:rPr>
                        <a:t>Serious Adverse Events, whether or not they are considered related to the investigational agent(s)/intervention (21 CFR 312.64)</a:t>
                      </a:r>
                      <a:endParaRPr lang="en-US" sz="1600" dirty="0">
                        <a:solidFill>
                          <a:srgbClr val="000000"/>
                        </a:solidFill>
                        <a:latin typeface="Times New Roman"/>
                        <a:ea typeface="Times New Roman"/>
                      </a:endParaRPr>
                    </a:p>
                    <a:p>
                      <a:pPr marL="502920" marR="0" indent="-514350" algn="l">
                        <a:spcBef>
                          <a:spcPts val="600"/>
                        </a:spcBef>
                        <a:spcAft>
                          <a:spcPts val="600"/>
                        </a:spcAft>
                      </a:pPr>
                      <a:r>
                        <a:rPr lang="en-US" sz="1600" spc="-20" dirty="0">
                          <a:solidFill>
                            <a:srgbClr val="000000"/>
                          </a:solidFill>
                          <a:latin typeface="Arial"/>
                          <a:ea typeface="Times New Roman"/>
                        </a:rPr>
                        <a:t>An adverse event is considered serious if it results in </a:t>
                      </a:r>
                      <a:r>
                        <a:rPr lang="en-US" sz="1600" b="1" u="sng" spc="-20" dirty="0">
                          <a:solidFill>
                            <a:srgbClr val="000000"/>
                          </a:solidFill>
                          <a:latin typeface="Arial"/>
                          <a:ea typeface="Times New Roman"/>
                        </a:rPr>
                        <a:t>ANY</a:t>
                      </a:r>
                      <a:r>
                        <a:rPr lang="en-US" sz="1600" spc="-20" dirty="0">
                          <a:solidFill>
                            <a:srgbClr val="000000"/>
                          </a:solidFill>
                          <a:latin typeface="Arial"/>
                          <a:ea typeface="Times New Roman"/>
                        </a:rPr>
                        <a:t> of the following outcomes:  </a:t>
                      </a:r>
                      <a:endParaRPr lang="en-US" sz="1600" dirty="0">
                        <a:solidFill>
                          <a:srgbClr val="000000"/>
                        </a:solidFill>
                        <a:latin typeface="Times New Roman"/>
                        <a:ea typeface="Times New Roman"/>
                      </a:endParaRPr>
                    </a:p>
                    <a:p>
                      <a:pPr marL="342900" marR="0" lvl="0" indent="-342900" algn="l">
                        <a:spcBef>
                          <a:spcPts val="0"/>
                        </a:spcBef>
                        <a:spcAft>
                          <a:spcPts val="0"/>
                        </a:spcAft>
                        <a:buFont typeface="+mj-lt"/>
                        <a:buAutoNum type="arabicParenR"/>
                      </a:pPr>
                      <a:r>
                        <a:rPr lang="en-US" sz="1600" dirty="0">
                          <a:solidFill>
                            <a:srgbClr val="000000"/>
                          </a:solidFill>
                          <a:latin typeface="Arial"/>
                          <a:ea typeface="Times New Roman"/>
                        </a:rPr>
                        <a:t>Death</a:t>
                      </a:r>
                      <a:endParaRPr lang="en-US" sz="1600" dirty="0">
                        <a:solidFill>
                          <a:srgbClr val="000000"/>
                        </a:solidFill>
                        <a:latin typeface="Times New Roman"/>
                        <a:ea typeface="Times New Roman"/>
                      </a:endParaRPr>
                    </a:p>
                    <a:p>
                      <a:pPr marL="342900" marR="0" lvl="0" indent="-342900" algn="l">
                        <a:spcBef>
                          <a:spcPts val="0"/>
                        </a:spcBef>
                        <a:spcAft>
                          <a:spcPts val="0"/>
                        </a:spcAft>
                        <a:buFont typeface="+mj-lt"/>
                        <a:buAutoNum type="arabicParenR"/>
                      </a:pPr>
                      <a:r>
                        <a:rPr lang="en-US" sz="1600" dirty="0">
                          <a:solidFill>
                            <a:srgbClr val="000000"/>
                          </a:solidFill>
                          <a:latin typeface="Arial"/>
                          <a:ea typeface="Times New Roman"/>
                        </a:rPr>
                        <a:t>A life-threatening adverse event </a:t>
                      </a:r>
                      <a:endParaRPr lang="en-US" sz="1600" dirty="0">
                        <a:solidFill>
                          <a:srgbClr val="000000"/>
                        </a:solidFill>
                        <a:latin typeface="Times New Roman"/>
                        <a:ea typeface="Times New Roman"/>
                      </a:endParaRPr>
                    </a:p>
                    <a:p>
                      <a:pPr marL="342900" marR="0" lvl="0" indent="-342900" algn="l">
                        <a:spcBef>
                          <a:spcPts val="0"/>
                        </a:spcBef>
                        <a:spcAft>
                          <a:spcPts val="0"/>
                        </a:spcAft>
                        <a:buFont typeface="+mj-lt"/>
                        <a:buAutoNum type="arabicParenR"/>
                      </a:pPr>
                      <a:r>
                        <a:rPr lang="en-US" sz="1600" dirty="0">
                          <a:solidFill>
                            <a:srgbClr val="000000"/>
                          </a:solidFill>
                          <a:latin typeface="Arial"/>
                          <a:ea typeface="Times New Roman"/>
                        </a:rPr>
                        <a:t>An adverse event that results in i</a:t>
                      </a:r>
                      <a:r>
                        <a:rPr lang="en-US" sz="1600" spc="-25" dirty="0">
                          <a:solidFill>
                            <a:srgbClr val="000000"/>
                          </a:solidFill>
                          <a:latin typeface="Arial"/>
                          <a:ea typeface="Times New Roman"/>
                        </a:rPr>
                        <a:t>npatient hospitalization or prolongation of existing hospitalization for ≥ 24 hours </a:t>
                      </a:r>
                      <a:endParaRPr lang="en-US" sz="1600" dirty="0">
                        <a:solidFill>
                          <a:srgbClr val="000000"/>
                        </a:solidFill>
                        <a:latin typeface="Times New Roman"/>
                        <a:ea typeface="Times New Roman"/>
                      </a:endParaRPr>
                    </a:p>
                    <a:p>
                      <a:pPr marL="342900" marR="0" lvl="0" indent="-342900" algn="l">
                        <a:spcBef>
                          <a:spcPts val="0"/>
                        </a:spcBef>
                        <a:spcAft>
                          <a:spcPts val="0"/>
                        </a:spcAft>
                        <a:buFont typeface="+mj-lt"/>
                        <a:buAutoNum type="arabicParenR"/>
                      </a:pPr>
                      <a:r>
                        <a:rPr lang="en-US" sz="1600" spc="-25" dirty="0">
                          <a:solidFill>
                            <a:srgbClr val="000000"/>
                          </a:solidFill>
                          <a:latin typeface="Arial"/>
                          <a:ea typeface="Times New Roman"/>
                        </a:rPr>
                        <a:t>A persistent or significant </a:t>
                      </a:r>
                      <a:r>
                        <a:rPr lang="en-US" sz="1600" spc="-20" dirty="0">
                          <a:solidFill>
                            <a:srgbClr val="000000"/>
                          </a:solidFill>
                          <a:latin typeface="Arial"/>
                          <a:ea typeface="Times New Roman"/>
                        </a:rPr>
                        <a:t>incapacity or substantial disruption of the ability to conduct normal life functions </a:t>
                      </a:r>
                      <a:endParaRPr lang="en-US" sz="1600" dirty="0">
                        <a:solidFill>
                          <a:srgbClr val="000000"/>
                        </a:solidFill>
                        <a:latin typeface="Times New Roman"/>
                        <a:ea typeface="Times New Roman"/>
                      </a:endParaRPr>
                    </a:p>
                    <a:p>
                      <a:pPr marL="342900" marR="0" lvl="0" indent="-342900" algn="l">
                        <a:spcBef>
                          <a:spcPts val="0"/>
                        </a:spcBef>
                        <a:spcAft>
                          <a:spcPts val="0"/>
                        </a:spcAft>
                        <a:buFont typeface="+mj-lt"/>
                        <a:buAutoNum type="arabicParenR"/>
                      </a:pPr>
                      <a:r>
                        <a:rPr lang="en-US" sz="1600" spc="-20" dirty="0">
                          <a:solidFill>
                            <a:srgbClr val="000000"/>
                          </a:solidFill>
                          <a:latin typeface="Arial"/>
                          <a:ea typeface="Times New Roman"/>
                        </a:rPr>
                        <a:t>A congenital anomaly/birth defect. </a:t>
                      </a:r>
                      <a:endParaRPr lang="en-US" sz="1600" dirty="0">
                        <a:solidFill>
                          <a:srgbClr val="000000"/>
                        </a:solidFill>
                        <a:latin typeface="Times New Roman"/>
                        <a:ea typeface="Times New Roman"/>
                      </a:endParaRPr>
                    </a:p>
                    <a:p>
                      <a:pPr marL="342900" marR="0" lvl="0" indent="-342900" algn="l">
                        <a:spcBef>
                          <a:spcPts val="0"/>
                        </a:spcBef>
                        <a:spcAft>
                          <a:spcPts val="0"/>
                        </a:spcAft>
                        <a:buFont typeface="+mj-lt"/>
                        <a:buAutoNum type="arabicParenR"/>
                      </a:pPr>
                      <a:r>
                        <a:rPr lang="en-US" sz="1600" spc="-20" dirty="0">
                          <a:solidFill>
                            <a:srgbClr val="000000"/>
                          </a:solidFill>
                          <a:latin typeface="Arial"/>
                          <a:ea typeface="Times New Roman"/>
                        </a:rPr>
                        <a:t>Important Medical Events (IME) that may not </a:t>
                      </a:r>
                      <a:r>
                        <a:rPr lang="en-US" sz="1600" spc="-25" dirty="0">
                          <a:solidFill>
                            <a:srgbClr val="000000"/>
                          </a:solidFill>
                          <a:latin typeface="Arial"/>
                          <a:ea typeface="Times New Roman"/>
                        </a:rPr>
                        <a:t>result in death, be life threatening, or require hospitalization may be considered serious when, based upon medical judgment, they may jeopardize the patient or subject and may require medical or surgical intervention to prevent one of the outcomes listed in this </a:t>
                      </a:r>
                      <a:r>
                        <a:rPr lang="en-US" sz="1600" dirty="0">
                          <a:solidFill>
                            <a:srgbClr val="000000"/>
                          </a:solidFill>
                          <a:latin typeface="Arial"/>
                          <a:ea typeface="Times New Roman"/>
                        </a:rPr>
                        <a:t>definition. (FDA, 21 CFR 312.32; ICH E2A and ICH E6).</a:t>
                      </a:r>
                      <a:endParaRPr lang="en-US" sz="1600" dirty="0">
                        <a:solidFill>
                          <a:srgbClr val="000000"/>
                        </a:solidFill>
                        <a:latin typeface="Times New Roman"/>
                        <a:ea typeface="Times New Roman"/>
                      </a:endParaRPr>
                    </a:p>
                  </a:txBody>
                  <a:tcPr marL="39966" marR="3996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689502">
                <a:tc>
                  <a:txBody>
                    <a:bodyPr/>
                    <a:lstStyle/>
                    <a:p>
                      <a:pPr marL="0" marR="0" indent="-228600" algn="l">
                        <a:spcBef>
                          <a:spcPts val="0"/>
                        </a:spcBef>
                        <a:spcAft>
                          <a:spcPts val="0"/>
                        </a:spcAft>
                      </a:pPr>
                      <a:r>
                        <a:rPr lang="en-US" sz="1600" b="1" u="sng" dirty="0">
                          <a:solidFill>
                            <a:srgbClr val="000000"/>
                          </a:solidFill>
                          <a:latin typeface="Arial"/>
                          <a:ea typeface="Times New Roman"/>
                        </a:rPr>
                        <a:t>ALL</a:t>
                      </a:r>
                      <a:r>
                        <a:rPr lang="en-US" sz="1600" b="1" dirty="0">
                          <a:solidFill>
                            <a:srgbClr val="000000"/>
                          </a:solidFill>
                          <a:latin typeface="Arial"/>
                          <a:ea typeface="Times New Roman"/>
                        </a:rPr>
                        <a:t> </a:t>
                      </a:r>
                      <a:r>
                        <a:rPr lang="en-US" sz="1600" b="1" u="sng" dirty="0">
                          <a:solidFill>
                            <a:srgbClr val="000000"/>
                          </a:solidFill>
                          <a:latin typeface="Arial"/>
                          <a:ea typeface="Times New Roman"/>
                        </a:rPr>
                        <a:t>SERIOUS</a:t>
                      </a:r>
                      <a:r>
                        <a:rPr lang="en-US" sz="1600" b="1" dirty="0">
                          <a:solidFill>
                            <a:srgbClr val="000000"/>
                          </a:solidFill>
                          <a:latin typeface="Arial"/>
                          <a:ea typeface="Times New Roman"/>
                        </a:rPr>
                        <a:t> </a:t>
                      </a:r>
                      <a:r>
                        <a:rPr lang="en-US" sz="1600" dirty="0">
                          <a:solidFill>
                            <a:srgbClr val="000000"/>
                          </a:solidFill>
                          <a:latin typeface="Arial"/>
                          <a:ea typeface="Times New Roman"/>
                        </a:rPr>
                        <a:t>adverse events that meet the above criteria </a:t>
                      </a:r>
                      <a:r>
                        <a:rPr lang="en-US" sz="1600" b="1" u="sng" dirty="0">
                          <a:solidFill>
                            <a:srgbClr val="000000"/>
                          </a:solidFill>
                          <a:latin typeface="Arial"/>
                          <a:ea typeface="Times New Roman"/>
                        </a:rPr>
                        <a:t>MUST</a:t>
                      </a:r>
                      <a:r>
                        <a:rPr lang="en-US" sz="1600" dirty="0">
                          <a:solidFill>
                            <a:srgbClr val="000000"/>
                          </a:solidFill>
                          <a:latin typeface="Arial"/>
                          <a:ea typeface="Times New Roman"/>
                        </a:rPr>
                        <a:t> be immediately reported to the NCI via </a:t>
                      </a:r>
                      <a:r>
                        <a:rPr lang="en-US" sz="1600" dirty="0" err="1">
                          <a:solidFill>
                            <a:srgbClr val="000000"/>
                          </a:solidFill>
                          <a:latin typeface="Arial"/>
                          <a:ea typeface="Times New Roman"/>
                        </a:rPr>
                        <a:t>AdEERS</a:t>
                      </a:r>
                      <a:r>
                        <a:rPr lang="en-US" sz="1600" dirty="0">
                          <a:solidFill>
                            <a:srgbClr val="000000"/>
                          </a:solidFill>
                          <a:latin typeface="Arial"/>
                          <a:ea typeface="Times New Roman"/>
                        </a:rPr>
                        <a:t> within the timeframes detailed in the </a:t>
                      </a:r>
                      <a:r>
                        <a:rPr lang="en-US" sz="1600" dirty="0" smtClean="0">
                          <a:solidFill>
                            <a:srgbClr val="000000"/>
                          </a:solidFill>
                          <a:latin typeface="Arial"/>
                          <a:ea typeface="Times New Roman"/>
                        </a:rPr>
                        <a:t>appropriate</a:t>
                      </a:r>
                      <a:r>
                        <a:rPr lang="en-US" sz="1600" baseline="0" dirty="0" smtClean="0">
                          <a:solidFill>
                            <a:srgbClr val="000000"/>
                          </a:solidFill>
                          <a:latin typeface="Arial"/>
                          <a:ea typeface="Times New Roman"/>
                        </a:rPr>
                        <a:t> </a:t>
                      </a:r>
                      <a:r>
                        <a:rPr lang="en-US" sz="1600" dirty="0" smtClean="0">
                          <a:solidFill>
                            <a:srgbClr val="000000"/>
                          </a:solidFill>
                          <a:latin typeface="Arial"/>
                          <a:ea typeface="Times New Roman"/>
                        </a:rPr>
                        <a:t>tables.</a:t>
                      </a:r>
                      <a:endParaRPr lang="en-US" sz="1600" dirty="0">
                        <a:solidFill>
                          <a:srgbClr val="000000"/>
                        </a:solidFill>
                        <a:latin typeface="Times New Roman"/>
                        <a:ea typeface="Times New Roman"/>
                      </a:endParaRPr>
                    </a:p>
                  </a:txBody>
                  <a:tcPr marL="39966" marR="3996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5" name="Straight Arrow Connector 54"/>
          <p:cNvCxnSpPr>
            <a:stCxn id="48" idx="2"/>
            <a:endCxn id="50" idx="0"/>
          </p:cNvCxnSpPr>
          <p:nvPr/>
        </p:nvCxnSpPr>
        <p:spPr bwMode="auto">
          <a:xfrm rot="5400000">
            <a:off x="4444181" y="1688264"/>
            <a:ext cx="560439" cy="1588"/>
          </a:xfrm>
          <a:prstGeom prst="straightConnector1">
            <a:avLst/>
          </a:prstGeom>
          <a:solidFill>
            <a:schemeClr val="accent1"/>
          </a:solidFill>
          <a:ln w="28575" cap="flat" cmpd="sng" algn="ctr">
            <a:solidFill>
              <a:schemeClr val="accent6">
                <a:lumMod val="50000"/>
              </a:schemeClr>
            </a:solidFill>
            <a:prstDash val="solid"/>
            <a:round/>
            <a:headEnd type="none" w="med" len="med"/>
            <a:tailEnd type="arrow"/>
          </a:ln>
          <a:effectLst/>
        </p:spPr>
      </p:cxnSp>
      <p:cxnSp>
        <p:nvCxnSpPr>
          <p:cNvPr id="65" name="Straight Arrow Connector 64"/>
          <p:cNvCxnSpPr>
            <a:endCxn id="58" idx="0"/>
          </p:cNvCxnSpPr>
          <p:nvPr/>
        </p:nvCxnSpPr>
        <p:spPr bwMode="auto">
          <a:xfrm rot="5400000">
            <a:off x="4273558" y="2812248"/>
            <a:ext cx="901684" cy="1588"/>
          </a:xfrm>
          <a:prstGeom prst="straightConnector1">
            <a:avLst/>
          </a:prstGeom>
          <a:solidFill>
            <a:schemeClr val="accent1"/>
          </a:solidFill>
          <a:ln w="28575" cap="flat" cmpd="sng" algn="ctr">
            <a:solidFill>
              <a:schemeClr val="accent6">
                <a:lumMod val="50000"/>
              </a:schemeClr>
            </a:solidFill>
            <a:prstDash val="solid"/>
            <a:round/>
            <a:headEnd type="none" w="med" len="med"/>
            <a:tailEnd type="arrow"/>
          </a:ln>
          <a:effectLst/>
        </p:spPr>
      </p:cxnSp>
      <p:cxnSp>
        <p:nvCxnSpPr>
          <p:cNvPr id="73" name="Shape 72"/>
          <p:cNvCxnSpPr>
            <a:stCxn id="50" idx="1"/>
            <a:endCxn id="62" idx="0"/>
          </p:cNvCxnSpPr>
          <p:nvPr/>
        </p:nvCxnSpPr>
        <p:spPr bwMode="auto">
          <a:xfrm rot="10800000" flipV="1">
            <a:off x="2209800" y="2203442"/>
            <a:ext cx="1485900" cy="603242"/>
          </a:xfrm>
          <a:prstGeom prst="bentConnector2">
            <a:avLst/>
          </a:prstGeom>
          <a:solidFill>
            <a:schemeClr val="accent1"/>
          </a:solidFill>
          <a:ln w="28575" cap="flat" cmpd="sng" algn="ctr">
            <a:solidFill>
              <a:schemeClr val="accent6">
                <a:lumMod val="50000"/>
              </a:schemeClr>
            </a:solidFill>
            <a:prstDash val="solid"/>
            <a:round/>
            <a:headEnd type="none" w="med" len="med"/>
            <a:tailEnd type="arrow"/>
          </a:ln>
          <a:effectLst/>
        </p:spPr>
      </p:cxnSp>
      <p:cxnSp>
        <p:nvCxnSpPr>
          <p:cNvPr id="77" name="Elbow Connector 76"/>
          <p:cNvCxnSpPr>
            <a:stCxn id="58" idx="2"/>
            <a:endCxn id="60" idx="0"/>
          </p:cNvCxnSpPr>
          <p:nvPr/>
        </p:nvCxnSpPr>
        <p:spPr bwMode="auto">
          <a:xfrm rot="5400000">
            <a:off x="3168261" y="3460345"/>
            <a:ext cx="1283478" cy="1828800"/>
          </a:xfrm>
          <a:prstGeom prst="bentConnector3">
            <a:avLst>
              <a:gd name="adj1" fmla="val 50000"/>
            </a:avLst>
          </a:prstGeom>
          <a:solidFill>
            <a:schemeClr val="accent1"/>
          </a:solidFill>
          <a:ln w="28575" cap="flat" cmpd="sng" algn="ctr">
            <a:solidFill>
              <a:schemeClr val="accent6">
                <a:lumMod val="50000"/>
              </a:schemeClr>
            </a:solidFill>
            <a:prstDash val="solid"/>
            <a:round/>
            <a:headEnd type="none" w="med" len="med"/>
            <a:tailEnd type="arrow"/>
          </a:ln>
          <a:effectLst/>
        </p:spPr>
      </p:cxnSp>
      <p:cxnSp>
        <p:nvCxnSpPr>
          <p:cNvPr id="81" name="Elbow Connector 80"/>
          <p:cNvCxnSpPr>
            <a:stCxn id="58" idx="2"/>
            <a:endCxn id="63" idx="0"/>
          </p:cNvCxnSpPr>
          <p:nvPr/>
        </p:nvCxnSpPr>
        <p:spPr bwMode="auto">
          <a:xfrm rot="16200000" flipH="1">
            <a:off x="4958961" y="3498445"/>
            <a:ext cx="1283478" cy="1752600"/>
          </a:xfrm>
          <a:prstGeom prst="bentConnector3">
            <a:avLst>
              <a:gd name="adj1" fmla="val 50000"/>
            </a:avLst>
          </a:prstGeom>
          <a:solidFill>
            <a:schemeClr val="accent1"/>
          </a:solidFill>
          <a:ln w="28575" cap="flat" cmpd="sng" algn="ctr">
            <a:solidFill>
              <a:schemeClr val="accent6">
                <a:lumMod val="50000"/>
              </a:schemeClr>
            </a:solidFill>
            <a:prstDash val="solid"/>
            <a:round/>
            <a:headEnd type="none" w="med" len="med"/>
            <a:tailEnd type="arrow"/>
          </a:ln>
          <a:effectLst/>
        </p:spPr>
      </p:cxnSp>
      <p:sp>
        <p:nvSpPr>
          <p:cNvPr id="59" name="Rounded Rectangle 58"/>
          <p:cNvSpPr/>
          <p:nvPr/>
        </p:nvSpPr>
        <p:spPr bwMode="auto">
          <a:xfrm>
            <a:off x="1790700" y="3688536"/>
            <a:ext cx="1981200" cy="469916"/>
          </a:xfrm>
          <a:prstGeom prst="roundRect">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16200000" scaled="1"/>
            <a:tileRect/>
          </a:gradFill>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1" compatLnSpc="1">
            <a:prstTxWarp prst="textNoShape">
              <a:avLst/>
            </a:prstTxWarp>
            <a:spAutoFit/>
          </a:bodyPr>
          <a:lstStyle/>
          <a:p>
            <a:pPr marL="0" lvl="1" indent="-114300" algn="ctr" defTabSz="533400">
              <a:lnSpc>
                <a:spcPct val="90000"/>
              </a:lnSpc>
              <a:spcAft>
                <a:spcPct val="15000"/>
              </a:spcAft>
            </a:pPr>
            <a:r>
              <a:rPr lang="en-US" sz="1200" dirty="0" smtClean="0">
                <a:solidFill>
                  <a:schemeClr val="accent3">
                    <a:lumMod val="75000"/>
                  </a:schemeClr>
                </a:solidFill>
              </a:rPr>
              <a:t>Provides significant new findings to patients</a:t>
            </a:r>
          </a:p>
        </p:txBody>
      </p:sp>
      <p:sp>
        <p:nvSpPr>
          <p:cNvPr id="51" name="Rounded Rectangle 50"/>
          <p:cNvSpPr/>
          <p:nvPr/>
        </p:nvSpPr>
        <p:spPr bwMode="auto">
          <a:xfrm>
            <a:off x="5448300" y="2118110"/>
            <a:ext cx="2286000" cy="1021556"/>
          </a:xfrm>
          <a:prstGeom prst="roundRect">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16200000" scaled="1"/>
            <a:tileRect/>
          </a:gradFill>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1" compatLnSpc="1">
            <a:prstTxWarp prst="textNoShape">
              <a:avLst/>
            </a:prstTxWarp>
            <a:spAutoFit/>
          </a:bodyPr>
          <a:lstStyle/>
          <a:p>
            <a:pPr marL="0" lvl="1" indent="-114300" algn="ctr" defTabSz="533400">
              <a:lnSpc>
                <a:spcPct val="90000"/>
              </a:lnSpc>
              <a:spcAft>
                <a:spcPct val="15000"/>
              </a:spcAft>
            </a:pPr>
            <a:r>
              <a:rPr lang="en-US" sz="1200" dirty="0" smtClean="0">
                <a:solidFill>
                  <a:schemeClr val="accent3">
                    <a:lumMod val="75000"/>
                  </a:schemeClr>
                </a:solidFill>
              </a:rPr>
              <a:t>Reports serious and unexpected suspected Adverse Reactions (reasonable possibility drug caused event) to FDA</a:t>
            </a:r>
          </a:p>
        </p:txBody>
      </p:sp>
      <p:sp>
        <p:nvSpPr>
          <p:cNvPr id="49" name="Rounded Rectangle 48"/>
          <p:cNvSpPr/>
          <p:nvPr/>
        </p:nvSpPr>
        <p:spPr bwMode="auto">
          <a:xfrm>
            <a:off x="5524500" y="1009888"/>
            <a:ext cx="2057400" cy="837676"/>
          </a:xfrm>
          <a:prstGeom prst="roundRect">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16200000" scaled="1"/>
            <a:tileRect/>
          </a:gradFill>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1" compatLnSpc="1">
            <a:prstTxWarp prst="textNoShape">
              <a:avLst/>
            </a:prstTxWarp>
            <a:spAutoFit/>
          </a:bodyPr>
          <a:lstStyle/>
          <a:p>
            <a:pPr marL="0" lvl="1" indent="-114300" algn="ctr" defTabSz="533400">
              <a:lnSpc>
                <a:spcPct val="90000"/>
              </a:lnSpc>
              <a:spcAft>
                <a:spcPct val="15000"/>
              </a:spcAft>
            </a:pPr>
            <a:r>
              <a:rPr lang="en-US" sz="1200" dirty="0" smtClean="0">
                <a:solidFill>
                  <a:schemeClr val="accent3">
                    <a:lumMod val="75000"/>
                  </a:schemeClr>
                </a:solidFill>
              </a:rPr>
              <a:t>Reports serious AEs (non-serious AEs reported per protocol non-expeditiously)</a:t>
            </a:r>
            <a:endParaRPr lang="en-US" sz="1200" dirty="0">
              <a:solidFill>
                <a:schemeClr val="accent3">
                  <a:lumMod val="75000"/>
                </a:schemeClr>
              </a:solidFill>
            </a:endParaRPr>
          </a:p>
        </p:txBody>
      </p:sp>
      <p:sp>
        <p:nvSpPr>
          <p:cNvPr id="48" name="Rounded Rectangle 47"/>
          <p:cNvSpPr/>
          <p:nvPr/>
        </p:nvSpPr>
        <p:spPr bwMode="auto">
          <a:xfrm>
            <a:off x="3695700" y="897267"/>
            <a:ext cx="2057400" cy="510778"/>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1" compatLnSpc="1">
            <a:prstTxWarp prst="textNoShape">
              <a:avLst/>
            </a:prstTxWarp>
            <a:spAutoFit/>
          </a:bodyPr>
          <a:lstStyle/>
          <a:p>
            <a:pPr lvl="0" algn="ctr"/>
            <a:r>
              <a:rPr lang="en-US" sz="2400" dirty="0" smtClean="0"/>
              <a:t>Investigator</a:t>
            </a:r>
            <a:endParaRPr kumimoji="0" lang="en-US" sz="2400" b="0" i="0" u="none" strike="noStrike" cap="none" normalizeH="0" baseline="0" dirty="0" smtClean="0">
              <a:ln>
                <a:noFill/>
              </a:ln>
              <a:solidFill>
                <a:schemeClr val="tx1"/>
              </a:solidFill>
              <a:effectLst/>
              <a:latin typeface="Garamond" pitchFamily="18" charset="0"/>
            </a:endParaRPr>
          </a:p>
        </p:txBody>
      </p:sp>
      <p:sp>
        <p:nvSpPr>
          <p:cNvPr id="50" name="Rounded Rectangle 49"/>
          <p:cNvSpPr/>
          <p:nvPr/>
        </p:nvSpPr>
        <p:spPr bwMode="auto">
          <a:xfrm>
            <a:off x="3695700" y="1968484"/>
            <a:ext cx="2057400" cy="469916"/>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1" compatLnSpc="1">
            <a:prstTxWarp prst="textNoShape">
              <a:avLst/>
            </a:prstTxWarp>
            <a:spAutoFit/>
          </a:bodyPr>
          <a:lstStyle/>
          <a:p>
            <a:pPr lvl="0" algn="ctr" defTabSz="1422400">
              <a:lnSpc>
                <a:spcPct val="90000"/>
              </a:lnSpc>
              <a:spcAft>
                <a:spcPct val="35000"/>
              </a:spcAft>
            </a:pPr>
            <a:r>
              <a:rPr lang="en-US" sz="2400" dirty="0" smtClean="0"/>
              <a:t>Sponsor</a:t>
            </a:r>
            <a:endParaRPr lang="en-US" sz="2400" dirty="0"/>
          </a:p>
        </p:txBody>
      </p:sp>
      <p:sp>
        <p:nvSpPr>
          <p:cNvPr id="57" name="Rounded Rectangle 56"/>
          <p:cNvSpPr/>
          <p:nvPr/>
        </p:nvSpPr>
        <p:spPr bwMode="auto">
          <a:xfrm>
            <a:off x="5600700" y="3688536"/>
            <a:ext cx="2895600" cy="469916"/>
          </a:xfrm>
          <a:prstGeom prst="roundRect">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16200000" scaled="1"/>
            <a:tileRect/>
          </a:gradFill>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1" compatLnSpc="1">
            <a:prstTxWarp prst="textNoShape">
              <a:avLst/>
            </a:prstTxWarp>
            <a:spAutoFit/>
          </a:bodyPr>
          <a:lstStyle/>
          <a:p>
            <a:pPr marL="0" lvl="1" indent="-114300" algn="ctr" defTabSz="533400">
              <a:lnSpc>
                <a:spcPct val="90000"/>
              </a:lnSpc>
              <a:spcAft>
                <a:spcPct val="15000"/>
              </a:spcAft>
            </a:pPr>
            <a:r>
              <a:rPr lang="en-US" sz="1200" dirty="0" smtClean="0">
                <a:solidFill>
                  <a:schemeClr val="accent3">
                    <a:lumMod val="75000"/>
                  </a:schemeClr>
                </a:solidFill>
              </a:rPr>
              <a:t>Reports unanticipated problems involving risks to subjects to the IRB</a:t>
            </a:r>
          </a:p>
        </p:txBody>
      </p:sp>
      <p:sp>
        <p:nvSpPr>
          <p:cNvPr id="58" name="Rounded Rectangle 57"/>
          <p:cNvSpPr/>
          <p:nvPr/>
        </p:nvSpPr>
        <p:spPr bwMode="auto">
          <a:xfrm>
            <a:off x="3390900" y="3263090"/>
            <a:ext cx="2667000" cy="469916"/>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1" compatLnSpc="1">
            <a:prstTxWarp prst="textNoShape">
              <a:avLst/>
            </a:prstTxWarp>
            <a:spAutoFit/>
          </a:bodyPr>
          <a:lstStyle/>
          <a:p>
            <a:pPr lvl="0" algn="ctr" defTabSz="1422400">
              <a:lnSpc>
                <a:spcPct val="90000"/>
              </a:lnSpc>
              <a:spcAft>
                <a:spcPct val="35000"/>
              </a:spcAft>
            </a:pPr>
            <a:r>
              <a:rPr lang="en-US" sz="2400" dirty="0" smtClean="0"/>
              <a:t>All Investigators</a:t>
            </a:r>
          </a:p>
        </p:txBody>
      </p:sp>
      <p:sp>
        <p:nvSpPr>
          <p:cNvPr id="60" name="Rounded Rectangle 59"/>
          <p:cNvSpPr/>
          <p:nvPr/>
        </p:nvSpPr>
        <p:spPr bwMode="auto">
          <a:xfrm>
            <a:off x="2247900" y="5016484"/>
            <a:ext cx="1295400" cy="469916"/>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1" compatLnSpc="1">
            <a:prstTxWarp prst="textNoShape">
              <a:avLst/>
            </a:prstTxWarp>
            <a:spAutoFit/>
          </a:bodyPr>
          <a:lstStyle/>
          <a:p>
            <a:pPr lvl="0" algn="ctr" defTabSz="1422400">
              <a:lnSpc>
                <a:spcPct val="90000"/>
              </a:lnSpc>
              <a:spcAft>
                <a:spcPct val="35000"/>
              </a:spcAft>
            </a:pPr>
            <a:r>
              <a:rPr lang="en-US" sz="2400" dirty="0" smtClean="0"/>
              <a:t>Patient</a:t>
            </a:r>
          </a:p>
        </p:txBody>
      </p:sp>
      <p:sp>
        <p:nvSpPr>
          <p:cNvPr id="62" name="Rounded Rectangle 61"/>
          <p:cNvSpPr/>
          <p:nvPr/>
        </p:nvSpPr>
        <p:spPr bwMode="auto">
          <a:xfrm>
            <a:off x="1790700" y="2806684"/>
            <a:ext cx="838200" cy="469916"/>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1" compatLnSpc="1">
            <a:prstTxWarp prst="textNoShape">
              <a:avLst/>
            </a:prstTxWarp>
            <a:spAutoFit/>
          </a:bodyPr>
          <a:lstStyle/>
          <a:p>
            <a:pPr lvl="0" algn="ctr" defTabSz="1422400">
              <a:lnSpc>
                <a:spcPct val="90000"/>
              </a:lnSpc>
              <a:spcAft>
                <a:spcPct val="35000"/>
              </a:spcAft>
            </a:pPr>
            <a:r>
              <a:rPr lang="en-US" sz="2400" dirty="0" smtClean="0"/>
              <a:t>FDA</a:t>
            </a:r>
            <a:endParaRPr lang="en-US" sz="2400" dirty="0"/>
          </a:p>
        </p:txBody>
      </p:sp>
      <p:sp>
        <p:nvSpPr>
          <p:cNvPr id="63" name="Rounded Rectangle 62"/>
          <p:cNvSpPr/>
          <p:nvPr/>
        </p:nvSpPr>
        <p:spPr bwMode="auto">
          <a:xfrm>
            <a:off x="5829300" y="5016484"/>
            <a:ext cx="1295400" cy="469916"/>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1" compatLnSpc="1">
            <a:prstTxWarp prst="textNoShape">
              <a:avLst/>
            </a:prstTxWarp>
            <a:spAutoFit/>
          </a:bodyPr>
          <a:lstStyle/>
          <a:p>
            <a:pPr lvl="0" algn="ctr" defTabSz="1422400">
              <a:lnSpc>
                <a:spcPct val="90000"/>
              </a:lnSpc>
              <a:spcAft>
                <a:spcPct val="35000"/>
              </a:spcAft>
            </a:pPr>
            <a:r>
              <a:rPr lang="en-US" sz="2400" dirty="0" smtClean="0"/>
              <a:t>IRB</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95300" y="2477631"/>
            <a:ext cx="9296400" cy="3046988"/>
          </a:xfrm>
          <a:prstGeom prst="rect">
            <a:avLst/>
          </a:prstGeom>
        </p:spPr>
        <p:txBody>
          <a:bodyPr wrap="square">
            <a:spAutoFit/>
          </a:bodyPr>
          <a:lstStyle/>
          <a:p>
            <a:r>
              <a:rPr lang="en-US" sz="2400" dirty="0" smtClean="0">
                <a:solidFill>
                  <a:schemeClr val="bg2"/>
                </a:solidFill>
              </a:rPr>
              <a:t>o	“24-Hour; 5 Calendar Days” - The AE must initially be reported via </a:t>
            </a:r>
            <a:r>
              <a:rPr lang="en-US" sz="2400" dirty="0" err="1" smtClean="0">
                <a:solidFill>
                  <a:schemeClr val="bg2"/>
                </a:solidFill>
              </a:rPr>
              <a:t>AdEERS</a:t>
            </a:r>
            <a:r>
              <a:rPr lang="en-US" sz="2400" dirty="0" smtClean="0">
                <a:solidFill>
                  <a:schemeClr val="bg2"/>
                </a:solidFill>
              </a:rPr>
              <a:t> within 24 hours of learning of the AE, followed by a complete expedited report within 5 calendar days of the initial 24-hour report.</a:t>
            </a:r>
          </a:p>
          <a:p>
            <a:endParaRPr lang="en-US" sz="2400" dirty="0" smtClean="0">
              <a:solidFill>
                <a:schemeClr val="bg2"/>
              </a:solidFill>
            </a:endParaRPr>
          </a:p>
          <a:p>
            <a:r>
              <a:rPr lang="en-US" sz="2400" dirty="0" smtClean="0">
                <a:solidFill>
                  <a:schemeClr val="bg2"/>
                </a:solidFill>
              </a:rPr>
              <a:t>o	“10 Calendar Days” - A complete expedited report on the AE must be submitted within 10 calendar days of learning of the AE.</a:t>
            </a:r>
            <a:endParaRPr lang="en-US" sz="2400" dirty="0">
              <a:solidFill>
                <a:schemeClr val="bg2"/>
              </a:solidFill>
            </a:endParaRPr>
          </a:p>
        </p:txBody>
      </p:sp>
      <p:sp>
        <p:nvSpPr>
          <p:cNvPr id="7" name="Rectangle 6"/>
          <p:cNvSpPr/>
          <p:nvPr/>
        </p:nvSpPr>
        <p:spPr>
          <a:xfrm>
            <a:off x="495300" y="1457980"/>
            <a:ext cx="8839200" cy="523220"/>
          </a:xfrm>
          <a:prstGeom prst="rect">
            <a:avLst/>
          </a:prstGeom>
          <a:solidFill>
            <a:schemeClr val="tx1">
              <a:lumMod val="95000"/>
            </a:schemeClr>
          </a:solidFill>
          <a:ln>
            <a:solidFill>
              <a:schemeClr val="bg2"/>
            </a:solidFill>
          </a:ln>
        </p:spPr>
        <p:txBody>
          <a:bodyPr wrap="square">
            <a:spAutoFit/>
          </a:bodyPr>
          <a:lstStyle/>
          <a:p>
            <a:r>
              <a:rPr lang="en-US" sz="2800" dirty="0" smtClean="0">
                <a:solidFill>
                  <a:schemeClr val="bg2"/>
                </a:solidFill>
                <a:latin typeface="+mn-lt"/>
              </a:rPr>
              <a:t>Expedited AE reporting timelines are defined as:</a:t>
            </a:r>
            <a:endParaRPr lang="en-US" sz="2800" dirty="0">
              <a:solidFill>
                <a:schemeClr val="bg2"/>
              </a:solidFill>
              <a:latin typeface="+mn-lt"/>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nvGraphicFramePr>
        <p:xfrm>
          <a:off x="342898" y="2533712"/>
          <a:ext cx="9144001" cy="2038288"/>
        </p:xfrm>
        <a:graphic>
          <a:graphicData uri="http://schemas.openxmlformats.org/drawingml/2006/table">
            <a:tbl>
              <a:tblPr>
                <a:tableStyleId>{5C22544A-7EE6-4342-B048-85BDC9FD1C3A}</a:tableStyleId>
              </a:tblPr>
              <a:tblGrid>
                <a:gridCol w="4494509"/>
                <a:gridCol w="4649492"/>
              </a:tblGrid>
              <a:tr h="634719">
                <a:tc>
                  <a:txBody>
                    <a:bodyPr/>
                    <a:lstStyle/>
                    <a:p>
                      <a:pPr algn="ctr"/>
                      <a:r>
                        <a:rPr lang="en-US" sz="1400" b="1" dirty="0" smtClean="0">
                          <a:solidFill>
                            <a:schemeClr val="tx1"/>
                          </a:solidFill>
                          <a:latin typeface="Arial" pitchFamily="34" charset="0"/>
                          <a:cs typeface="Arial" pitchFamily="34" charset="0"/>
                        </a:rPr>
                        <a:t>Grade 1</a:t>
                      </a:r>
                      <a:r>
                        <a:rPr lang="en-US" sz="1400" b="1" baseline="0" dirty="0" smtClean="0">
                          <a:solidFill>
                            <a:schemeClr val="tx1"/>
                          </a:solidFill>
                          <a:latin typeface="Arial" pitchFamily="34" charset="0"/>
                          <a:cs typeface="Arial" pitchFamily="34" charset="0"/>
                        </a:rPr>
                        <a:t> and 2 Timeframes</a:t>
                      </a:r>
                      <a:endParaRPr lang="en-US" sz="14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a:txBody>
                    <a:bodyPr/>
                    <a:lstStyle/>
                    <a:p>
                      <a:pPr algn="ctr"/>
                      <a:r>
                        <a:rPr lang="en-US" sz="1400" b="1" dirty="0" smtClean="0">
                          <a:solidFill>
                            <a:schemeClr val="tx1"/>
                          </a:solidFill>
                          <a:latin typeface="Arial" pitchFamily="34" charset="0"/>
                          <a:cs typeface="Arial" pitchFamily="34" charset="0"/>
                        </a:rPr>
                        <a:t>Grade 3-5 Timeframes</a:t>
                      </a:r>
                      <a:endParaRPr lang="en-US" sz="14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r>
              <a:tr h="1403569">
                <a:tc>
                  <a:txBody>
                    <a:bodyPr/>
                    <a:lstStyle/>
                    <a:p>
                      <a:pPr algn="ctr"/>
                      <a:r>
                        <a:rPr lang="en-US" sz="1400" dirty="0" smtClean="0">
                          <a:latin typeface="Arial" pitchFamily="34" charset="0"/>
                          <a:cs typeface="Arial" pitchFamily="34" charset="0"/>
                        </a:rPr>
                        <a:t>10 Calendar Days</a:t>
                      </a:r>
                      <a:endParaRPr lang="en-US" sz="1400" dirty="0">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algn="ctr"/>
                      <a:r>
                        <a:rPr lang="en-US" sz="1400" dirty="0" smtClean="0">
                          <a:latin typeface="Arial" pitchFamily="34" charset="0"/>
                          <a:cs typeface="Arial" pitchFamily="34" charset="0"/>
                        </a:rPr>
                        <a:t>24-Hour</a:t>
                      </a:r>
                    </a:p>
                    <a:p>
                      <a:pPr algn="ctr"/>
                      <a:r>
                        <a:rPr lang="en-US" sz="1400" dirty="0" smtClean="0">
                          <a:latin typeface="Arial" pitchFamily="34" charset="0"/>
                          <a:cs typeface="Arial" pitchFamily="34" charset="0"/>
                        </a:rPr>
                        <a:t>5 Calendar Days</a:t>
                      </a:r>
                      <a:endParaRPr lang="en-US" sz="1400" dirty="0">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r>
            </a:tbl>
          </a:graphicData>
        </a:graphic>
      </p:graphicFrame>
      <p:sp>
        <p:nvSpPr>
          <p:cNvPr id="7" name="TextBox 6"/>
          <p:cNvSpPr txBox="1"/>
          <p:nvPr/>
        </p:nvSpPr>
        <p:spPr>
          <a:xfrm>
            <a:off x="342900" y="1504890"/>
            <a:ext cx="9220200" cy="523220"/>
          </a:xfrm>
          <a:prstGeom prst="rect">
            <a:avLst/>
          </a:prstGeom>
          <a:solidFill>
            <a:schemeClr val="tx1">
              <a:lumMod val="95000"/>
            </a:schemeClr>
          </a:solidFill>
          <a:ln w="12700">
            <a:solidFill>
              <a:schemeClr val="bg2"/>
            </a:solidFill>
          </a:ln>
          <a:effectLst/>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1400" dirty="0" smtClean="0">
                <a:solidFill>
                  <a:schemeClr val="bg2"/>
                </a:solidFill>
                <a:cs typeface="Arial" pitchFamily="34" charset="0"/>
              </a:rPr>
              <a:t>Phase 0 Studies:  Expedited Reporting Requirements for Adverse Events that Occur on Studies under an IND/IDE within 30 Days of the Last Administration of the Investigational Agent/Intervention</a:t>
            </a:r>
            <a:r>
              <a:rPr lang="en-US" sz="1400" baseline="30000" dirty="0" smtClean="0">
                <a:solidFill>
                  <a:schemeClr val="bg2"/>
                </a:solidFill>
                <a:cs typeface="Arial" pitchFamily="34" charset="0"/>
              </a:rPr>
              <a:t>1</a:t>
            </a:r>
            <a:r>
              <a:rPr lang="en-US" sz="1400" dirty="0" smtClean="0">
                <a:solidFill>
                  <a:schemeClr val="bg2"/>
                </a:solidFill>
                <a:cs typeface="Arial" pitchFamily="34" charset="0"/>
              </a:rPr>
              <a:t> </a:t>
            </a:r>
            <a:endParaRPr lang="en-US" sz="1400" baseline="30000" dirty="0" smtClean="0">
              <a:solidFill>
                <a:schemeClr val="bg2"/>
              </a:solidFill>
              <a:cs typeface="Arial" pitchFamily="34" charset="0"/>
            </a:endParaRPr>
          </a:p>
        </p:txBody>
      </p:sp>
      <p:sp>
        <p:nvSpPr>
          <p:cNvPr id="5" name="Rectangle 4"/>
          <p:cNvSpPr/>
          <p:nvPr/>
        </p:nvSpPr>
        <p:spPr>
          <a:xfrm>
            <a:off x="342898" y="5105400"/>
            <a:ext cx="9372602" cy="830997"/>
          </a:xfrm>
          <a:prstGeom prst="rect">
            <a:avLst/>
          </a:prstGeom>
        </p:spPr>
        <p:txBody>
          <a:bodyPr wrap="square">
            <a:spAutoFit/>
          </a:bodyPr>
          <a:lstStyle/>
          <a:p>
            <a:r>
              <a:rPr lang="en-US" sz="1600" baseline="30000" dirty="0" smtClean="0">
                <a:solidFill>
                  <a:schemeClr val="bg2"/>
                </a:solidFill>
              </a:rPr>
              <a:t>1</a:t>
            </a:r>
            <a:r>
              <a:rPr lang="en-US" sz="1600" dirty="0" smtClean="0">
                <a:solidFill>
                  <a:schemeClr val="bg2"/>
                </a:solidFill>
              </a:rPr>
              <a:t>For studies using PET or SPECT agents, the AE reporting period is limited to 10 radioactive half lives, rounded UP to the nearest whole day, after the agent/intervention was last administered. </a:t>
            </a:r>
            <a:endParaRPr lang="en-US" sz="1600" dirty="0">
              <a:solidFill>
                <a:schemeClr val="bg2"/>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nvGraphicFramePr>
        <p:xfrm>
          <a:off x="342900" y="2286000"/>
          <a:ext cx="9220200" cy="1578861"/>
        </p:xfrm>
        <a:graphic>
          <a:graphicData uri="http://schemas.openxmlformats.org/drawingml/2006/table">
            <a:tbl>
              <a:tblPr>
                <a:tableStyleId>{5C22544A-7EE6-4342-B048-85BDC9FD1C3A}</a:tableStyleId>
              </a:tblPr>
              <a:tblGrid>
                <a:gridCol w="2667000"/>
                <a:gridCol w="3650492"/>
                <a:gridCol w="2902708"/>
              </a:tblGrid>
              <a:tr h="404291">
                <a:tc>
                  <a:txBody>
                    <a:bodyPr/>
                    <a:lstStyle/>
                    <a:p>
                      <a:pPr algn="ctr"/>
                      <a:r>
                        <a:rPr lang="en-US" sz="1400" b="1" dirty="0" smtClean="0">
                          <a:solidFill>
                            <a:schemeClr val="tx1"/>
                          </a:solidFill>
                          <a:latin typeface="Arial" pitchFamily="34" charset="0"/>
                          <a:cs typeface="Arial" pitchFamily="34" charset="0"/>
                        </a:rPr>
                        <a:t>Hospitalization</a:t>
                      </a:r>
                      <a:endParaRPr lang="en-US" sz="1400" b="1" baseline="30000"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latin typeface="Arial" pitchFamily="34" charset="0"/>
                          <a:cs typeface="Arial" pitchFamily="34" charset="0"/>
                        </a:rPr>
                        <a:t>Grade 1 and</a:t>
                      </a:r>
                      <a:r>
                        <a:rPr lang="en-US" sz="1400" b="1" baseline="0" dirty="0" smtClean="0">
                          <a:solidFill>
                            <a:schemeClr val="tx1"/>
                          </a:solidFill>
                          <a:latin typeface="Arial" pitchFamily="34" charset="0"/>
                          <a:cs typeface="Arial" pitchFamily="34" charset="0"/>
                        </a:rPr>
                        <a:t> </a:t>
                      </a:r>
                      <a:r>
                        <a:rPr lang="en-US" sz="1400" b="1" dirty="0" smtClean="0">
                          <a:solidFill>
                            <a:schemeClr val="tx1"/>
                          </a:solidFill>
                          <a:latin typeface="Arial" pitchFamily="34" charset="0"/>
                          <a:cs typeface="Arial" pitchFamily="34" charset="0"/>
                        </a:rPr>
                        <a:t>2 Timeframes</a:t>
                      </a:r>
                      <a:endParaRPr lang="en-US" sz="14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a:txBody>
                    <a:bodyPr/>
                    <a:lstStyle/>
                    <a:p>
                      <a:pPr algn="ctr"/>
                      <a:r>
                        <a:rPr lang="en-US" sz="1400" b="1" dirty="0" smtClean="0">
                          <a:solidFill>
                            <a:schemeClr val="tx1"/>
                          </a:solidFill>
                          <a:latin typeface="Arial" pitchFamily="34" charset="0"/>
                          <a:cs typeface="Arial" pitchFamily="34" charset="0"/>
                        </a:rPr>
                        <a:t>Grade 3-5 Timeframes</a:t>
                      </a:r>
                      <a:endParaRPr lang="en-US" sz="14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r>
              <a:tr h="58728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Resulting</a:t>
                      </a:r>
                      <a:r>
                        <a:rPr lang="en-US" sz="1200" baseline="0" dirty="0" smtClean="0">
                          <a:latin typeface="Arial" pitchFamily="34" charset="0"/>
                          <a:cs typeface="Arial" pitchFamily="34" charset="0"/>
                        </a:rPr>
                        <a:t> in</a:t>
                      </a:r>
                      <a:r>
                        <a:rPr lang="en-US" sz="1200" dirty="0" smtClean="0">
                          <a:latin typeface="Arial" pitchFamily="34" charset="0"/>
                          <a:cs typeface="Arial" pitchFamily="34" charset="0"/>
                        </a:rPr>
                        <a:t> Hospitalization </a:t>
                      </a:r>
                      <a:r>
                        <a:rPr lang="en-US" sz="1200" dirty="0" smtClean="0">
                          <a:latin typeface="Arial" pitchFamily="34" charset="0"/>
                          <a:cs typeface="Arial" pitchFamily="34" charset="0"/>
                          <a:sym typeface="Symbol"/>
                        </a:rPr>
                        <a:t> 24 hrs</a:t>
                      </a:r>
                      <a:endParaRPr lang="en-US" sz="1200" baseline="30000" dirty="0">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algn="ctr"/>
                      <a:r>
                        <a:rPr lang="en-US" sz="1200" dirty="0" smtClean="0">
                          <a:latin typeface="Arial" pitchFamily="34" charset="0"/>
                          <a:cs typeface="Arial" pitchFamily="34" charset="0"/>
                        </a:rPr>
                        <a:t>10 Calendar Days</a:t>
                      </a:r>
                      <a:endParaRPr lang="en-US" sz="1200" dirty="0">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24-Hour</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5 Calendar Days</a:t>
                      </a: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r>
              <a:tr h="587285">
                <a:tc>
                  <a:txBody>
                    <a:bodyPr/>
                    <a:lstStyle/>
                    <a:p>
                      <a:pPr algn="ctr"/>
                      <a:r>
                        <a:rPr lang="en-US" sz="1200" dirty="0" smtClean="0">
                          <a:latin typeface="Arial" pitchFamily="34" charset="0"/>
                          <a:cs typeface="Arial" pitchFamily="34" charset="0"/>
                        </a:rPr>
                        <a:t>Not resulting in Hospitalization</a:t>
                      </a:r>
                    </a:p>
                    <a:p>
                      <a:pPr algn="ctr"/>
                      <a:r>
                        <a:rPr lang="en-US" sz="1200" dirty="0" smtClean="0">
                          <a:latin typeface="Arial" pitchFamily="34" charset="0"/>
                          <a:cs typeface="Arial" pitchFamily="34" charset="0"/>
                          <a:sym typeface="Symbol"/>
                        </a:rPr>
                        <a:t> 24 hrs</a:t>
                      </a:r>
                      <a:endParaRPr lang="en-US" sz="1200" dirty="0">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tx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Not</a:t>
                      </a:r>
                      <a:r>
                        <a:rPr lang="en-US" sz="1200" baseline="0" dirty="0" smtClean="0">
                          <a:latin typeface="Arial" pitchFamily="34" charset="0"/>
                          <a:cs typeface="Arial" pitchFamily="34" charset="0"/>
                        </a:rPr>
                        <a:t> Required</a:t>
                      </a:r>
                      <a:endParaRPr lang="en-US" sz="1200" baseline="30000" dirty="0" smtClean="0">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tx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24-Hour</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5 Calendar Days</a:t>
                      </a: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tx1">
                        <a:lumMod val="95000"/>
                      </a:schemeClr>
                    </a:solidFill>
                  </a:tcPr>
                </a:tc>
              </a:tr>
            </a:tbl>
          </a:graphicData>
        </a:graphic>
      </p:graphicFrame>
      <p:sp>
        <p:nvSpPr>
          <p:cNvPr id="7" name="TextBox 6"/>
          <p:cNvSpPr txBox="1"/>
          <p:nvPr/>
        </p:nvSpPr>
        <p:spPr>
          <a:xfrm>
            <a:off x="342900" y="1143000"/>
            <a:ext cx="9144000" cy="738664"/>
          </a:xfrm>
          <a:prstGeom prst="rect">
            <a:avLst/>
          </a:prstGeom>
          <a:solidFill>
            <a:schemeClr val="tx1">
              <a:lumMod val="95000"/>
            </a:schemeClr>
          </a:solidFill>
          <a:ln w="12700">
            <a:solidFill>
              <a:schemeClr val="bg2"/>
            </a:solidFill>
          </a:ln>
          <a:effectLst/>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1400" dirty="0" smtClean="0"/>
              <a:t>Phase 1 and Early Phase 2 Studies:  Expedited Reporting Requirements for Adverse Events that Occur on Studies under an IND/IDE within 30 Days of the Last Administration of the Investigational Agent/Intervention</a:t>
            </a:r>
            <a:r>
              <a:rPr lang="en-US" sz="1400" baseline="30000" dirty="0" smtClean="0">
                <a:solidFill>
                  <a:schemeClr val="bg2"/>
                </a:solidFill>
                <a:cs typeface="Arial" pitchFamily="34" charset="0"/>
              </a:rPr>
              <a:t>1</a:t>
            </a:r>
            <a:r>
              <a:rPr lang="en-US" sz="1400" dirty="0" smtClean="0"/>
              <a:t> </a:t>
            </a:r>
            <a:endParaRPr lang="en-US" sz="1400" dirty="0"/>
          </a:p>
        </p:txBody>
      </p:sp>
      <p:sp>
        <p:nvSpPr>
          <p:cNvPr id="4" name="Rectangle 3"/>
          <p:cNvSpPr/>
          <p:nvPr/>
        </p:nvSpPr>
        <p:spPr>
          <a:xfrm>
            <a:off x="342900" y="4724400"/>
            <a:ext cx="9296400" cy="830997"/>
          </a:xfrm>
          <a:prstGeom prst="rect">
            <a:avLst/>
          </a:prstGeom>
        </p:spPr>
        <p:txBody>
          <a:bodyPr wrap="square">
            <a:spAutoFit/>
          </a:bodyPr>
          <a:lstStyle/>
          <a:p>
            <a:r>
              <a:rPr lang="en-US" sz="1600" baseline="30000" dirty="0" smtClean="0">
                <a:solidFill>
                  <a:schemeClr val="bg2"/>
                </a:solidFill>
              </a:rPr>
              <a:t>1</a:t>
            </a:r>
            <a:r>
              <a:rPr lang="en-US" sz="1600" dirty="0" smtClean="0">
                <a:solidFill>
                  <a:schemeClr val="bg2"/>
                </a:solidFill>
              </a:rPr>
              <a:t>For studies using PET or SPECT agents, the AE reporting period is limited to 10 radioactive half lives, rounded UP to the nearest whole day, after the agent/intervention was last administered. </a:t>
            </a:r>
            <a:endParaRPr lang="en-US" sz="1600" dirty="0">
              <a:solidFill>
                <a:schemeClr val="bg2"/>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nvGraphicFramePr>
        <p:xfrm>
          <a:off x="342900" y="2283566"/>
          <a:ext cx="9448800" cy="2593234"/>
        </p:xfrm>
        <a:graphic>
          <a:graphicData uri="http://schemas.openxmlformats.org/drawingml/2006/table">
            <a:tbl>
              <a:tblPr>
                <a:tableStyleId>{5C22544A-7EE6-4342-B048-85BDC9FD1C3A}</a:tableStyleId>
              </a:tblPr>
              <a:tblGrid>
                <a:gridCol w="2286000"/>
                <a:gridCol w="2438400"/>
                <a:gridCol w="2133600"/>
                <a:gridCol w="2590800"/>
              </a:tblGrid>
              <a:tr h="457630">
                <a:tc>
                  <a:txBody>
                    <a:bodyPr/>
                    <a:lstStyle/>
                    <a:p>
                      <a:pPr algn="ctr"/>
                      <a:r>
                        <a:rPr lang="en-US" sz="1400" b="1" dirty="0" smtClean="0">
                          <a:solidFill>
                            <a:schemeClr val="tx1"/>
                          </a:solidFill>
                          <a:latin typeface="Arial" pitchFamily="34" charset="0"/>
                          <a:cs typeface="Arial" pitchFamily="34" charset="0"/>
                        </a:rPr>
                        <a:t>Hospitalization</a:t>
                      </a:r>
                      <a:endParaRPr lang="en-US" sz="1400" b="1" baseline="30000"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latin typeface="Arial" pitchFamily="34" charset="0"/>
                          <a:cs typeface="Arial" pitchFamily="34" charset="0"/>
                        </a:rPr>
                        <a:t>Grade 1 and 2 Timeframes</a:t>
                      </a:r>
                      <a:endParaRPr lang="en-US" sz="14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a:txBody>
                    <a:bodyPr/>
                    <a:lstStyle/>
                    <a:p>
                      <a:pPr algn="ctr"/>
                      <a:r>
                        <a:rPr lang="en-US" sz="1400" b="1" dirty="0" smtClean="0">
                          <a:solidFill>
                            <a:schemeClr val="tx1"/>
                          </a:solidFill>
                          <a:latin typeface="Arial" pitchFamily="34" charset="0"/>
                          <a:cs typeface="Arial" pitchFamily="34" charset="0"/>
                        </a:rPr>
                        <a:t>Grade 3 Timeframes</a:t>
                      </a:r>
                      <a:endParaRPr lang="en-US" sz="14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latin typeface="Arial" pitchFamily="34" charset="0"/>
                          <a:cs typeface="Arial" pitchFamily="34" charset="0"/>
                        </a:rPr>
                        <a:t>Grade 4 &amp; 5 Timeframes</a:t>
                      </a: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r>
              <a:tr h="106780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Resulting</a:t>
                      </a:r>
                      <a:r>
                        <a:rPr lang="en-US" sz="1200" baseline="0" dirty="0" smtClean="0">
                          <a:latin typeface="Arial" pitchFamily="34" charset="0"/>
                          <a:cs typeface="Arial" pitchFamily="34" charset="0"/>
                        </a:rPr>
                        <a:t> in</a:t>
                      </a:r>
                      <a:r>
                        <a:rPr lang="en-US" sz="1200" dirty="0" smtClean="0">
                          <a:latin typeface="Arial" pitchFamily="34" charset="0"/>
                          <a:cs typeface="Arial" pitchFamily="34" charset="0"/>
                        </a:rPr>
                        <a:t> Hospitalization     </a:t>
                      </a:r>
                      <a:r>
                        <a:rPr lang="en-US" sz="1200" dirty="0" smtClean="0">
                          <a:latin typeface="Arial" pitchFamily="34" charset="0"/>
                          <a:cs typeface="Arial" pitchFamily="34" charset="0"/>
                          <a:sym typeface="Symbol"/>
                        </a:rPr>
                        <a:t> 24 hrs</a:t>
                      </a:r>
                      <a:endParaRPr lang="en-US" sz="1200" baseline="30000" dirty="0">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algn="ctr"/>
                      <a:r>
                        <a:rPr lang="en-US" sz="1200" dirty="0" smtClean="0">
                          <a:latin typeface="Arial" pitchFamily="34" charset="0"/>
                          <a:cs typeface="Arial" pitchFamily="34" charset="0"/>
                        </a:rPr>
                        <a:t>10 Calendar Days</a:t>
                      </a:r>
                      <a:endParaRPr lang="en-US" sz="1200" dirty="0">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algn="ctr"/>
                      <a:r>
                        <a:rPr lang="en-US" sz="1200" dirty="0" smtClean="0">
                          <a:latin typeface="Arial" pitchFamily="34" charset="0"/>
                          <a:cs typeface="Arial" pitchFamily="34" charset="0"/>
                        </a:rPr>
                        <a:t>10 Calendar Days</a:t>
                      </a:r>
                      <a:endParaRPr lang="en-US" sz="1200" dirty="0">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24-Hour</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5 Calendar Days</a:t>
                      </a: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r>
              <a:tr h="1067802">
                <a:tc>
                  <a:txBody>
                    <a:bodyPr/>
                    <a:lstStyle/>
                    <a:p>
                      <a:pPr algn="ctr"/>
                      <a:r>
                        <a:rPr lang="en-US" sz="1200" dirty="0" smtClean="0">
                          <a:latin typeface="Arial" pitchFamily="34" charset="0"/>
                          <a:cs typeface="Arial" pitchFamily="34" charset="0"/>
                        </a:rPr>
                        <a:t>Not resulting in Hospitalization</a:t>
                      </a:r>
                    </a:p>
                    <a:p>
                      <a:pPr algn="ctr"/>
                      <a:r>
                        <a:rPr lang="en-US" sz="1200" dirty="0" smtClean="0">
                          <a:latin typeface="Arial" pitchFamily="34" charset="0"/>
                          <a:cs typeface="Arial" pitchFamily="34" charset="0"/>
                          <a:sym typeface="Symbol"/>
                        </a:rPr>
                        <a:t> 24 hrs</a:t>
                      </a:r>
                      <a:endParaRPr lang="en-US" sz="1200" dirty="0">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tx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Not</a:t>
                      </a:r>
                      <a:r>
                        <a:rPr lang="en-US" sz="1200" baseline="0" dirty="0" smtClean="0">
                          <a:latin typeface="Arial" pitchFamily="34" charset="0"/>
                          <a:cs typeface="Arial" pitchFamily="34" charset="0"/>
                        </a:rPr>
                        <a:t> Required</a:t>
                      </a:r>
                      <a:endParaRPr lang="en-US" sz="1200" baseline="30000" dirty="0" smtClean="0">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tx1">
                        <a:lumMod val="95000"/>
                      </a:schemeClr>
                    </a:solidFill>
                  </a:tcPr>
                </a:tc>
                <a:tc>
                  <a:txBody>
                    <a:bodyPr/>
                    <a:lstStyle/>
                    <a:p>
                      <a:pPr algn="ctr"/>
                      <a:r>
                        <a:rPr lang="en-US" sz="1200" dirty="0" smtClean="0">
                          <a:latin typeface="Arial" pitchFamily="34" charset="0"/>
                          <a:cs typeface="Arial" pitchFamily="34" charset="0"/>
                        </a:rPr>
                        <a:t>10 Calendar Days</a:t>
                      </a:r>
                      <a:endParaRPr lang="en-US" sz="1200" dirty="0">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tx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24-Hour</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5 Calendar Days</a:t>
                      </a: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tx1">
                        <a:lumMod val="95000"/>
                      </a:schemeClr>
                    </a:solidFill>
                  </a:tcPr>
                </a:tc>
              </a:tr>
            </a:tbl>
          </a:graphicData>
        </a:graphic>
      </p:graphicFrame>
      <p:sp>
        <p:nvSpPr>
          <p:cNvPr id="4" name="TextBox 3"/>
          <p:cNvSpPr txBox="1"/>
          <p:nvPr/>
        </p:nvSpPr>
        <p:spPr>
          <a:xfrm>
            <a:off x="342900" y="967026"/>
            <a:ext cx="9525000" cy="1169551"/>
          </a:xfrm>
          <a:prstGeom prst="rect">
            <a:avLst/>
          </a:prstGeom>
          <a:solidFill>
            <a:schemeClr val="tx1">
              <a:lumMod val="95000"/>
            </a:schemeClr>
          </a:solidFill>
          <a:ln w="12700">
            <a:solidFill>
              <a:schemeClr val="bg2"/>
            </a:solidFill>
          </a:ln>
          <a:effectLst/>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1400" dirty="0" smtClean="0"/>
              <a:t>Late Phase 2 and Phase 3 Studies:  Expedited Reporting Requirements for Adverse Events that Occur on Studies under an IND/IDE within 30 Days of the Last Administration of the Investigational Agent/Intervention</a:t>
            </a:r>
            <a:r>
              <a:rPr lang="en-US" sz="1400" baseline="30000" dirty="0" smtClean="0">
                <a:solidFill>
                  <a:schemeClr val="bg2"/>
                </a:solidFill>
                <a:cs typeface="Arial" pitchFamily="34" charset="0"/>
              </a:rPr>
              <a:t>1</a:t>
            </a:r>
            <a:endParaRPr lang="en-US" sz="1400" dirty="0" smtClean="0"/>
          </a:p>
          <a:p>
            <a:r>
              <a:rPr lang="en-US" sz="1400" dirty="0" smtClean="0"/>
              <a:t>and</a:t>
            </a:r>
          </a:p>
          <a:p>
            <a:r>
              <a:rPr lang="en-US" sz="1400" dirty="0" smtClean="0"/>
              <a:t>CIP Commercial Agent Studies: Expedited Reporting Requirements for Adverse Events that Occur in a CIP Non-IND/IDE trial within 30 Days of the Last Administration of a Commercial Imaging Agent</a:t>
            </a:r>
            <a:r>
              <a:rPr lang="en-US" sz="1400" baseline="30000" dirty="0" smtClean="0">
                <a:solidFill>
                  <a:schemeClr val="bg2"/>
                </a:solidFill>
                <a:cs typeface="Arial" pitchFamily="34" charset="0"/>
              </a:rPr>
              <a:t>1</a:t>
            </a:r>
            <a:r>
              <a:rPr lang="en-US" sz="1400" dirty="0" smtClean="0"/>
              <a:t> </a:t>
            </a:r>
          </a:p>
        </p:txBody>
      </p:sp>
      <p:sp>
        <p:nvSpPr>
          <p:cNvPr id="5" name="Rectangle 4"/>
          <p:cNvSpPr/>
          <p:nvPr/>
        </p:nvSpPr>
        <p:spPr>
          <a:xfrm>
            <a:off x="342900" y="5105400"/>
            <a:ext cx="9372600" cy="830997"/>
          </a:xfrm>
          <a:prstGeom prst="rect">
            <a:avLst/>
          </a:prstGeom>
        </p:spPr>
        <p:txBody>
          <a:bodyPr wrap="square">
            <a:spAutoFit/>
          </a:bodyPr>
          <a:lstStyle/>
          <a:p>
            <a:r>
              <a:rPr lang="en-US" sz="1600" baseline="30000" dirty="0" smtClean="0">
                <a:solidFill>
                  <a:schemeClr val="bg2"/>
                </a:solidFill>
              </a:rPr>
              <a:t>1</a:t>
            </a:r>
            <a:r>
              <a:rPr lang="en-US" sz="1600" dirty="0" smtClean="0">
                <a:solidFill>
                  <a:schemeClr val="bg2"/>
                </a:solidFill>
              </a:rPr>
              <a:t>For studies using PET or SPECT agents, the AE reporting period is limited to 10 radioactive half lives, rounded UP to the nearest whole day, after the agent/intervention was last administered. </a:t>
            </a:r>
            <a:endParaRPr lang="en-US" sz="1600" dirty="0">
              <a:solidFill>
                <a:schemeClr val="bg2"/>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nvGraphicFramePr>
        <p:xfrm>
          <a:off x="342900" y="2283566"/>
          <a:ext cx="9448800" cy="3750042"/>
        </p:xfrm>
        <a:graphic>
          <a:graphicData uri="http://schemas.openxmlformats.org/drawingml/2006/table">
            <a:tbl>
              <a:tblPr>
                <a:tableStyleId>{5C22544A-7EE6-4342-B048-85BDC9FD1C3A}</a:tableStyleId>
              </a:tblPr>
              <a:tblGrid>
                <a:gridCol w="2286000"/>
                <a:gridCol w="7162800"/>
              </a:tblGrid>
              <a:tr h="106780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Phase 0 Studies</a:t>
                      </a:r>
                      <a:endParaRPr lang="en-US" sz="1200" baseline="30000" dirty="0">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algn="l"/>
                      <a:r>
                        <a:rPr lang="en-US" sz="1200" b="1" dirty="0" smtClean="0">
                          <a:latin typeface="Arial" pitchFamily="34" charset="0"/>
                          <a:cs typeface="Arial" pitchFamily="34" charset="0"/>
                        </a:rPr>
                        <a:t>    Expedited 24-hour notification followed by complete report within 5 calendar days for :</a:t>
                      </a:r>
                    </a:p>
                    <a:p>
                      <a:pPr algn="l"/>
                      <a:r>
                        <a:rPr lang="en-US" sz="1200" dirty="0" smtClean="0">
                          <a:latin typeface="Arial" pitchFamily="34" charset="0"/>
                          <a:cs typeface="Arial" pitchFamily="34" charset="0"/>
                        </a:rPr>
                        <a:t>    ALL Grade 4 and 5 AEs and Grade 3 AEs with at least a possible attribution.</a:t>
                      </a:r>
                      <a:endParaRPr lang="en-US" sz="1200" dirty="0">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r>
              <a:tr h="1067802">
                <a:tc>
                  <a:txBody>
                    <a:bodyPr/>
                    <a:lstStyle/>
                    <a:p>
                      <a:pPr algn="ctr"/>
                      <a:r>
                        <a:rPr lang="en-US" sz="1200" dirty="0" smtClean="0">
                          <a:latin typeface="Arial" pitchFamily="34" charset="0"/>
                          <a:cs typeface="Arial" pitchFamily="34" charset="0"/>
                        </a:rPr>
                        <a:t>Phase 1 and Early Phase</a:t>
                      </a:r>
                      <a:r>
                        <a:rPr lang="en-US" sz="1200" baseline="0" dirty="0" smtClean="0">
                          <a:latin typeface="Arial" pitchFamily="34" charset="0"/>
                          <a:cs typeface="Arial" pitchFamily="34" charset="0"/>
                        </a:rPr>
                        <a:t> 2 Studies</a:t>
                      </a:r>
                      <a:endParaRPr lang="en-US" sz="1200" dirty="0">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95000"/>
                      </a:schemeClr>
                    </a:solidFill>
                  </a:tcPr>
                </a:tc>
                <a:tc>
                  <a:txBody>
                    <a:bodyPr/>
                    <a:lstStyle/>
                    <a:p>
                      <a:pPr algn="l"/>
                      <a:r>
                        <a:rPr lang="en-US" sz="1200" b="1" u="sng" kern="1200" dirty="0" smtClean="0">
                          <a:solidFill>
                            <a:schemeClr val="dk1"/>
                          </a:solidFill>
                          <a:latin typeface="Arial" pitchFamily="34" charset="0"/>
                          <a:ea typeface="+mn-ea"/>
                          <a:cs typeface="Arial" pitchFamily="34" charset="0"/>
                        </a:rPr>
                        <a:t>For</a:t>
                      </a:r>
                      <a:r>
                        <a:rPr lang="en-US" sz="1200" b="1" u="sng" kern="1200" baseline="0" dirty="0" smtClean="0">
                          <a:solidFill>
                            <a:schemeClr val="dk1"/>
                          </a:solidFill>
                          <a:latin typeface="Arial" pitchFamily="34" charset="0"/>
                          <a:ea typeface="+mn-ea"/>
                          <a:cs typeface="Arial" pitchFamily="34" charset="0"/>
                        </a:rPr>
                        <a:t> SAEs with</a:t>
                      </a:r>
                      <a:r>
                        <a:rPr lang="en-US" sz="1200" b="1" u="sng" kern="1200" dirty="0" smtClean="0">
                          <a:solidFill>
                            <a:schemeClr val="dk1"/>
                          </a:solidFill>
                          <a:latin typeface="Arial" pitchFamily="34" charset="0"/>
                          <a:ea typeface="+mn-ea"/>
                          <a:cs typeface="Arial" pitchFamily="34" charset="0"/>
                        </a:rPr>
                        <a:t> an attribution of possible, probable, or definite:</a:t>
                      </a:r>
                    </a:p>
                    <a:p>
                      <a:pPr algn="l"/>
                      <a:endParaRPr lang="en-US" sz="1200" b="1" kern="1200" dirty="0" smtClean="0">
                        <a:solidFill>
                          <a:schemeClr val="dk1"/>
                        </a:solidFill>
                        <a:latin typeface="Arial" pitchFamily="34" charset="0"/>
                        <a:ea typeface="+mn-ea"/>
                        <a:cs typeface="Arial" pitchFamily="34" charset="0"/>
                      </a:endParaRPr>
                    </a:p>
                    <a:p>
                      <a:r>
                        <a:rPr lang="en-US" sz="1200" b="1" kern="1200" dirty="0" smtClean="0">
                          <a:solidFill>
                            <a:schemeClr val="dk1"/>
                          </a:solidFill>
                          <a:latin typeface="Arial" pitchFamily="34" charset="0"/>
                          <a:ea typeface="+mn-ea"/>
                          <a:cs typeface="Arial" pitchFamily="34" charset="0"/>
                        </a:rPr>
                        <a:t>Expedited 24-hour notification followed by complete report within 5 calendar days for:</a:t>
                      </a:r>
                      <a:endParaRPr lang="en-US" sz="1200" kern="1200" dirty="0" smtClean="0">
                        <a:solidFill>
                          <a:schemeClr val="dk1"/>
                        </a:solidFill>
                        <a:latin typeface="Arial" pitchFamily="34" charset="0"/>
                        <a:ea typeface="+mn-ea"/>
                        <a:cs typeface="Arial" pitchFamily="34" charset="0"/>
                      </a:endParaRPr>
                    </a:p>
                    <a:p>
                      <a:r>
                        <a:rPr lang="en-US" sz="1200" kern="1200" dirty="0" smtClean="0">
                          <a:solidFill>
                            <a:schemeClr val="dk1"/>
                          </a:solidFill>
                          <a:latin typeface="Arial" pitchFamily="34" charset="0"/>
                          <a:ea typeface="+mn-ea"/>
                          <a:cs typeface="Arial" pitchFamily="34" charset="0"/>
                        </a:rPr>
                        <a:t>All Grade 3, 4, and Grade 5 AEs</a:t>
                      </a:r>
                    </a:p>
                    <a:p>
                      <a:r>
                        <a:rPr lang="en-US" sz="1200" b="1" kern="1200" dirty="0" smtClean="0">
                          <a:solidFill>
                            <a:schemeClr val="dk1"/>
                          </a:solidFill>
                          <a:latin typeface="Arial" pitchFamily="34" charset="0"/>
                          <a:ea typeface="+mn-ea"/>
                          <a:cs typeface="Arial" pitchFamily="34" charset="0"/>
                        </a:rPr>
                        <a:t>Expedited 10 calendar day reports for:</a:t>
                      </a:r>
                      <a:endParaRPr lang="en-US" sz="1200" kern="1200" dirty="0" smtClean="0">
                        <a:solidFill>
                          <a:schemeClr val="dk1"/>
                        </a:solidFill>
                        <a:latin typeface="Arial" pitchFamily="34" charset="0"/>
                        <a:ea typeface="+mn-ea"/>
                        <a:cs typeface="Arial" pitchFamily="34" charset="0"/>
                      </a:endParaRPr>
                    </a:p>
                    <a:p>
                      <a:r>
                        <a:rPr lang="en-US" sz="1200" kern="1200" dirty="0" smtClean="0">
                          <a:solidFill>
                            <a:schemeClr val="dk1"/>
                          </a:solidFill>
                          <a:latin typeface="Arial" pitchFamily="34" charset="0"/>
                          <a:ea typeface="+mn-ea"/>
                          <a:cs typeface="Arial" pitchFamily="34" charset="0"/>
                        </a:rPr>
                        <a:t>Grade 2 AEs resulting in hospitalization or prolongation of hospitalization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30000" dirty="0" smtClean="0">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95000"/>
                      </a:schemeClr>
                    </a:solidFill>
                  </a:tcPr>
                </a:tc>
              </a:tr>
              <a:tr h="1067802">
                <a:tc>
                  <a:txBody>
                    <a:bodyPr/>
                    <a:lstStyle/>
                    <a:p>
                      <a:pPr algn="ctr"/>
                      <a:r>
                        <a:rPr lang="en-US" sz="1200" dirty="0" smtClean="0">
                          <a:latin typeface="Arial" pitchFamily="34" charset="0"/>
                          <a:cs typeface="Arial" pitchFamily="34" charset="0"/>
                        </a:rPr>
                        <a:t>Late Phase 2 and Phase 3 Studies</a:t>
                      </a:r>
                    </a:p>
                    <a:p>
                      <a:pPr algn="ctr"/>
                      <a:r>
                        <a:rPr lang="en-US" sz="1200" dirty="0" smtClean="0">
                          <a:latin typeface="Arial" pitchFamily="34" charset="0"/>
                          <a:cs typeface="Arial" pitchFamily="34" charset="0"/>
                        </a:rPr>
                        <a:t>AND</a:t>
                      </a:r>
                    </a:p>
                    <a:p>
                      <a:pPr algn="ctr"/>
                      <a:r>
                        <a:rPr lang="en-US" sz="1200" dirty="0" smtClean="0">
                          <a:latin typeface="Arial" pitchFamily="34" charset="0"/>
                          <a:cs typeface="Arial" pitchFamily="34" charset="0"/>
                        </a:rPr>
                        <a:t>CIP</a:t>
                      </a:r>
                      <a:r>
                        <a:rPr lang="en-US" sz="1200" baseline="0" dirty="0" smtClean="0">
                          <a:latin typeface="Arial" pitchFamily="34" charset="0"/>
                          <a:cs typeface="Arial" pitchFamily="34" charset="0"/>
                        </a:rPr>
                        <a:t> Commercial Agent Studies</a:t>
                      </a:r>
                      <a:endParaRPr lang="en-US" sz="1200" dirty="0">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tx1">
                        <a:lumMod val="85000"/>
                      </a:schemeClr>
                    </a:solidFill>
                  </a:tcPr>
                </a:tc>
                <a:tc>
                  <a:txBody>
                    <a:bodyPr/>
                    <a:lstStyle/>
                    <a:p>
                      <a:pPr algn="l"/>
                      <a:r>
                        <a:rPr lang="en-US" sz="1200" b="1" u="sng" kern="1200" dirty="0" smtClean="0">
                          <a:solidFill>
                            <a:schemeClr val="dk1"/>
                          </a:solidFill>
                          <a:latin typeface="Arial" pitchFamily="34" charset="0"/>
                          <a:ea typeface="+mn-ea"/>
                          <a:cs typeface="Arial" pitchFamily="34" charset="0"/>
                        </a:rPr>
                        <a:t>For</a:t>
                      </a:r>
                      <a:r>
                        <a:rPr lang="en-US" sz="1200" b="1" u="sng" kern="1200" baseline="0" dirty="0" smtClean="0">
                          <a:solidFill>
                            <a:schemeClr val="dk1"/>
                          </a:solidFill>
                          <a:latin typeface="Arial" pitchFamily="34" charset="0"/>
                          <a:ea typeface="+mn-ea"/>
                          <a:cs typeface="Arial" pitchFamily="34" charset="0"/>
                        </a:rPr>
                        <a:t> SAEs with</a:t>
                      </a:r>
                      <a:r>
                        <a:rPr lang="en-US" sz="1200" b="1" u="sng" kern="1200" dirty="0" smtClean="0">
                          <a:solidFill>
                            <a:schemeClr val="dk1"/>
                          </a:solidFill>
                          <a:latin typeface="Arial" pitchFamily="34" charset="0"/>
                          <a:ea typeface="+mn-ea"/>
                          <a:cs typeface="Arial" pitchFamily="34" charset="0"/>
                        </a:rPr>
                        <a:t> an attribution of possible, probable, or definite:</a:t>
                      </a:r>
                    </a:p>
                    <a:p>
                      <a:pPr algn="l"/>
                      <a:endParaRPr lang="en-US" sz="1200" b="1" kern="1200" dirty="0" smtClean="0">
                        <a:solidFill>
                          <a:schemeClr val="dk1"/>
                        </a:solidFill>
                        <a:latin typeface="Arial" pitchFamily="34" charset="0"/>
                        <a:ea typeface="+mn-ea"/>
                        <a:cs typeface="Arial" pitchFamily="34" charset="0"/>
                      </a:endParaRPr>
                    </a:p>
                    <a:p>
                      <a:pPr algn="l"/>
                      <a:r>
                        <a:rPr lang="en-US" sz="1200" b="1" kern="1200" dirty="0" smtClean="0">
                          <a:solidFill>
                            <a:schemeClr val="dk1"/>
                          </a:solidFill>
                          <a:latin typeface="Arial" pitchFamily="34" charset="0"/>
                          <a:ea typeface="+mn-ea"/>
                          <a:cs typeface="Arial" pitchFamily="34" charset="0"/>
                        </a:rPr>
                        <a:t>Expedited 24-hour notification followed by complete report within 5 calendar days for:</a:t>
                      </a:r>
                      <a:endParaRPr lang="en-US" sz="1200" kern="1200" dirty="0" smtClean="0">
                        <a:solidFill>
                          <a:schemeClr val="dk1"/>
                        </a:solidFill>
                        <a:latin typeface="Arial" pitchFamily="34" charset="0"/>
                        <a:ea typeface="+mn-ea"/>
                        <a:cs typeface="Arial" pitchFamily="34" charset="0"/>
                      </a:endParaRPr>
                    </a:p>
                    <a:p>
                      <a:pPr lvl="0" algn="l"/>
                      <a:r>
                        <a:rPr lang="en-US" sz="1200" kern="1200" dirty="0" smtClean="0">
                          <a:solidFill>
                            <a:schemeClr val="dk1"/>
                          </a:solidFill>
                          <a:latin typeface="Arial" pitchFamily="34" charset="0"/>
                          <a:ea typeface="+mn-ea"/>
                          <a:cs typeface="Arial" pitchFamily="34" charset="0"/>
                        </a:rPr>
                        <a:t>All Grade 4, and Grade 5 AEs</a:t>
                      </a:r>
                    </a:p>
                    <a:p>
                      <a:pPr algn="l"/>
                      <a:r>
                        <a:rPr lang="en-US" sz="1200" b="1" kern="1200" dirty="0" smtClean="0">
                          <a:solidFill>
                            <a:schemeClr val="dk1"/>
                          </a:solidFill>
                          <a:latin typeface="Arial" pitchFamily="34" charset="0"/>
                          <a:ea typeface="+mn-ea"/>
                          <a:cs typeface="Arial" pitchFamily="34" charset="0"/>
                        </a:rPr>
                        <a:t>Expedited 10 calendar day reports for:</a:t>
                      </a:r>
                      <a:endParaRPr lang="en-US" sz="1200" b="0" kern="1200" dirty="0" smtClean="0">
                        <a:solidFill>
                          <a:schemeClr val="dk1"/>
                        </a:solidFill>
                        <a:latin typeface="Arial" pitchFamily="34" charset="0"/>
                        <a:ea typeface="+mn-ea"/>
                        <a:cs typeface="Arial" pitchFamily="34" charset="0"/>
                      </a:endParaRPr>
                    </a:p>
                    <a:p>
                      <a:pPr algn="l"/>
                      <a:r>
                        <a:rPr lang="en-US" sz="1200" kern="1200" dirty="0" smtClean="0">
                          <a:solidFill>
                            <a:schemeClr val="dk1"/>
                          </a:solidFill>
                          <a:latin typeface="Arial" pitchFamily="34" charset="0"/>
                          <a:ea typeface="+mn-ea"/>
                          <a:cs typeface="Arial" pitchFamily="34" charset="0"/>
                        </a:rPr>
                        <a:t>Grade 2 adverse events resulting in hospitalization or prolongation of hospitalization </a:t>
                      </a:r>
                    </a:p>
                    <a:p>
                      <a:pPr lvl="0" algn="l"/>
                      <a:r>
                        <a:rPr lang="en-US" sz="1200" kern="1200" dirty="0" smtClean="0">
                          <a:solidFill>
                            <a:schemeClr val="dk1"/>
                          </a:solidFill>
                          <a:latin typeface="Arial" pitchFamily="34" charset="0"/>
                          <a:ea typeface="+mn-ea"/>
                          <a:cs typeface="Arial" pitchFamily="34" charset="0"/>
                        </a:rPr>
                        <a:t>Grade 3 adverse events</a:t>
                      </a: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tx1">
                        <a:lumMod val="85000"/>
                      </a:schemeClr>
                    </a:solidFill>
                  </a:tcPr>
                </a:tc>
              </a:tr>
            </a:tbl>
          </a:graphicData>
        </a:graphic>
      </p:graphicFrame>
      <p:sp>
        <p:nvSpPr>
          <p:cNvPr id="4" name="TextBox 3"/>
          <p:cNvSpPr txBox="1"/>
          <p:nvPr/>
        </p:nvSpPr>
        <p:spPr>
          <a:xfrm>
            <a:off x="342900" y="967026"/>
            <a:ext cx="8077200" cy="707886"/>
          </a:xfrm>
          <a:prstGeom prst="rect">
            <a:avLst/>
          </a:prstGeom>
          <a:solidFill>
            <a:schemeClr val="tx1">
              <a:lumMod val="95000"/>
            </a:schemeClr>
          </a:solidFill>
          <a:ln w="12700">
            <a:solidFill>
              <a:schemeClr val="bg2"/>
            </a:solidFill>
          </a:ln>
          <a:effectLst/>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000" dirty="0" smtClean="0"/>
              <a:t>SAEs that occur </a:t>
            </a:r>
            <a:r>
              <a:rPr lang="en-US" sz="2000" u="sng" dirty="0" smtClean="0"/>
              <a:t>more than</a:t>
            </a:r>
            <a:r>
              <a:rPr lang="en-US" sz="2000" dirty="0" smtClean="0"/>
              <a:t> 30 days after the last administration of investigational agent/intervention require reporting as follows: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t>Legacy Tables</a:t>
            </a:r>
            <a:endParaRPr lang="en-US" sz="4400" dirty="0"/>
          </a:p>
        </p:txBody>
      </p:sp>
      <p:sp>
        <p:nvSpPr>
          <p:cNvPr id="3" name="Content Placeholder 2"/>
          <p:cNvSpPr>
            <a:spLocks noGrp="1"/>
          </p:cNvSpPr>
          <p:nvPr>
            <p:ph idx="1"/>
          </p:nvPr>
        </p:nvSpPr>
        <p:spPr/>
        <p:txBody>
          <a:bodyPr/>
          <a:lstStyle/>
          <a:p>
            <a:r>
              <a:rPr lang="en-US" sz="2800" dirty="0" smtClean="0"/>
              <a:t>Legacy tables should continue to be used for all studies at the present time</a:t>
            </a:r>
          </a:p>
          <a:p>
            <a:endParaRPr lang="en-US" sz="3200" dirty="0" smtClean="0"/>
          </a:p>
          <a:p>
            <a:r>
              <a:rPr lang="en-US" sz="2800" dirty="0" smtClean="0"/>
              <a:t>The revised reporting tables (slides 39-41) will only be applied to studies not yet approved by NCI by an implementation date yet to be determined</a:t>
            </a:r>
            <a:endParaRPr lang="en-US" sz="2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2900" y="1352490"/>
            <a:ext cx="9601200" cy="523220"/>
          </a:xfrm>
          <a:prstGeom prst="rect">
            <a:avLst/>
          </a:prstGeom>
          <a:solidFill>
            <a:schemeClr val="tx1">
              <a:lumMod val="95000"/>
            </a:schemeClr>
          </a:solidFill>
          <a:ln w="12700">
            <a:solidFill>
              <a:schemeClr val="bg2"/>
            </a:solidFill>
          </a:ln>
          <a:effectLst/>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1400" dirty="0" smtClean="0"/>
              <a:t>Legacy Phase 1: Reporting Requirements for Adverse Events that occur within 30 Days of the Last Dose of the Investigational Agent on Phase 1 Studies</a:t>
            </a:r>
            <a:endParaRPr lang="en-US" sz="1400" dirty="0"/>
          </a:p>
        </p:txBody>
      </p:sp>
      <p:graphicFrame>
        <p:nvGraphicFramePr>
          <p:cNvPr id="12" name="Table 11"/>
          <p:cNvGraphicFramePr>
            <a:graphicFrameLocks noGrp="1"/>
          </p:cNvGraphicFramePr>
          <p:nvPr/>
        </p:nvGraphicFramePr>
        <p:xfrm>
          <a:off x="342900" y="2225529"/>
          <a:ext cx="9677401" cy="2117871"/>
        </p:xfrm>
        <a:graphic>
          <a:graphicData uri="http://schemas.openxmlformats.org/drawingml/2006/table">
            <a:tbl>
              <a:tblPr>
                <a:tableStyleId>{5C22544A-7EE6-4342-B048-85BDC9FD1C3A}</a:tableStyleId>
              </a:tblPr>
              <a:tblGrid>
                <a:gridCol w="1088221"/>
                <a:gridCol w="1045379"/>
                <a:gridCol w="1066800"/>
                <a:gridCol w="1066800"/>
                <a:gridCol w="1219200"/>
                <a:gridCol w="1066800"/>
                <a:gridCol w="990600"/>
                <a:gridCol w="990600"/>
                <a:gridCol w="1143001"/>
              </a:tblGrid>
              <a:tr h="227699">
                <a:tc rowSpan="3">
                  <a:txBody>
                    <a:bodyPr/>
                    <a:lstStyle/>
                    <a:p>
                      <a:pPr algn="ctr"/>
                      <a:r>
                        <a:rPr lang="en-US" sz="1000" b="1" dirty="0" smtClean="0">
                          <a:solidFill>
                            <a:schemeClr val="tx1"/>
                          </a:solidFill>
                          <a:latin typeface="Arial" pitchFamily="34" charset="0"/>
                          <a:cs typeface="Arial" pitchFamily="34" charset="0"/>
                        </a:rPr>
                        <a:t>Attribution</a:t>
                      </a:r>
                      <a:endParaRPr lang="en-US" sz="10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latin typeface="Arial" pitchFamily="34" charset="0"/>
                          <a:cs typeface="Arial" pitchFamily="34" charset="0"/>
                        </a:rPr>
                        <a:t>Grade 1</a:t>
                      </a: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gridSpan="2">
                  <a:txBody>
                    <a:bodyPr/>
                    <a:lstStyle/>
                    <a:p>
                      <a:pPr algn="ctr"/>
                      <a:r>
                        <a:rPr lang="en-US" sz="1000" b="1" dirty="0" smtClean="0">
                          <a:solidFill>
                            <a:schemeClr val="tx1"/>
                          </a:solidFill>
                          <a:latin typeface="Arial" pitchFamily="34" charset="0"/>
                          <a:cs typeface="Arial" pitchFamily="34" charset="0"/>
                        </a:rPr>
                        <a:t>Grade 2</a:t>
                      </a:r>
                      <a:endParaRPr lang="en-US" sz="10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hMerge="1">
                  <a:txBody>
                    <a:bodyPr/>
                    <a:lstStyle/>
                    <a:p>
                      <a:endParaRPr lang="en-US"/>
                    </a:p>
                  </a:txBody>
                  <a:tcPr/>
                </a:tc>
                <a:tc gridSpan="2">
                  <a:txBody>
                    <a:bodyPr/>
                    <a:lstStyle/>
                    <a:p>
                      <a:pPr algn="ctr"/>
                      <a:r>
                        <a:rPr lang="en-US" sz="1000" b="1" dirty="0" smtClean="0">
                          <a:solidFill>
                            <a:schemeClr val="tx1"/>
                          </a:solidFill>
                          <a:latin typeface="Arial" pitchFamily="34" charset="0"/>
                          <a:cs typeface="Arial" pitchFamily="34" charset="0"/>
                        </a:rPr>
                        <a:t>Grade 3</a:t>
                      </a:r>
                      <a:endParaRPr lang="en-US" sz="10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latin typeface="Arial" pitchFamily="34" charset="0"/>
                          <a:cs typeface="Arial" pitchFamily="34" charset="0"/>
                        </a:rPr>
                        <a:t>Grade 3</a:t>
                      </a: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hMerge="1">
                  <a:txBody>
                    <a:bodyPr/>
                    <a:lstStyle/>
                    <a:p>
                      <a:pPr algn="ctr"/>
                      <a:endParaRPr lang="en-US" sz="10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latin typeface="Arial" pitchFamily="34" charset="0"/>
                          <a:cs typeface="Arial" pitchFamily="34" charset="0"/>
                        </a:rPr>
                        <a:t>Grade 4</a:t>
                      </a:r>
                      <a:r>
                        <a:rPr lang="en-US" sz="1000" b="1" baseline="0" dirty="0" smtClean="0">
                          <a:solidFill>
                            <a:schemeClr val="tx1"/>
                          </a:solidFill>
                          <a:latin typeface="Arial" pitchFamily="34" charset="0"/>
                          <a:cs typeface="Arial" pitchFamily="34" charset="0"/>
                        </a:rPr>
                        <a:t> &amp; 5</a:t>
                      </a:r>
                      <a:endParaRPr lang="en-US" sz="1000" b="1" dirty="0" smtClean="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r>
              <a:tr h="274320">
                <a:tc vMerge="1">
                  <a:txBody>
                    <a:bodyPr/>
                    <a:lstStyle/>
                    <a:p>
                      <a:endParaRPr 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Unexpected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and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Expected</a:t>
                      </a: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rowSpan="2">
                  <a:txBody>
                    <a:bodyPr/>
                    <a:lstStyle/>
                    <a:p>
                      <a:pPr algn="ctr"/>
                      <a:r>
                        <a:rPr lang="en-US" sz="1000" b="1" dirty="0" smtClean="0">
                          <a:solidFill>
                            <a:schemeClr val="tx1"/>
                          </a:solidFill>
                          <a:latin typeface="Arial" pitchFamily="34" charset="0"/>
                          <a:cs typeface="Arial" pitchFamily="34" charset="0"/>
                        </a:rPr>
                        <a:t>Unexpected</a:t>
                      </a:r>
                      <a:endParaRPr lang="en-US" sz="10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rowSpan="2">
                  <a:txBody>
                    <a:bodyPr/>
                    <a:lstStyle/>
                    <a:p>
                      <a:pPr algn="ctr"/>
                      <a:r>
                        <a:rPr lang="en-US" sz="1000" b="1" dirty="0" smtClean="0">
                          <a:solidFill>
                            <a:schemeClr val="tx1"/>
                          </a:solidFill>
                          <a:latin typeface="Arial" pitchFamily="34" charset="0"/>
                          <a:cs typeface="Arial" pitchFamily="34" charset="0"/>
                        </a:rPr>
                        <a:t>Expected</a:t>
                      </a:r>
                      <a:endParaRPr lang="en-US" sz="10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gridSpan="2">
                  <a:txBody>
                    <a:bodyPr/>
                    <a:lstStyle/>
                    <a:p>
                      <a:pPr algn="ctr"/>
                      <a:r>
                        <a:rPr lang="en-US" sz="1000" b="1" dirty="0" smtClean="0">
                          <a:solidFill>
                            <a:schemeClr val="tx1"/>
                          </a:solidFill>
                          <a:latin typeface="Arial" pitchFamily="34" charset="0"/>
                          <a:cs typeface="Arial" pitchFamily="34" charset="0"/>
                        </a:rPr>
                        <a:t>Unexpected</a:t>
                      </a:r>
                      <a:endParaRPr lang="en-US" sz="10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hMerge="1">
                  <a:txBody>
                    <a:bodyPr/>
                    <a:lstStyle/>
                    <a:p>
                      <a:pPr algn="ctr"/>
                      <a:endParaRPr lang="en-US" sz="10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gridSpan="2">
                  <a:txBody>
                    <a:bodyPr/>
                    <a:lstStyle/>
                    <a:p>
                      <a:pPr algn="ctr"/>
                      <a:r>
                        <a:rPr lang="en-US" sz="1000" b="1" dirty="0" smtClean="0">
                          <a:solidFill>
                            <a:schemeClr val="tx1"/>
                          </a:solidFill>
                          <a:latin typeface="Arial" pitchFamily="34" charset="0"/>
                          <a:cs typeface="Arial" pitchFamily="34" charset="0"/>
                        </a:rPr>
                        <a:t>Expected</a:t>
                      </a:r>
                      <a:endParaRPr lang="en-US" sz="10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hMerge="1">
                  <a:txBody>
                    <a:bodyPr/>
                    <a:lstStyle/>
                    <a:p>
                      <a:pPr algn="ctr"/>
                      <a:endParaRPr lang="en-US" sz="10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Unexpected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and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Expected</a:t>
                      </a: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r>
              <a:tr h="27432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900" b="1" dirty="0" smtClean="0">
                          <a:solidFill>
                            <a:schemeClr val="tx1"/>
                          </a:solidFill>
                          <a:latin typeface="Arial" pitchFamily="34" charset="0"/>
                          <a:cs typeface="Arial" pitchFamily="34" charset="0"/>
                        </a:rPr>
                        <a:t>with hospitalization</a:t>
                      </a:r>
                      <a:endParaRPr lang="en-US" sz="9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1" dirty="0" smtClean="0">
                          <a:solidFill>
                            <a:schemeClr val="tx1"/>
                          </a:solidFill>
                          <a:latin typeface="Arial" pitchFamily="34" charset="0"/>
                          <a:cs typeface="Arial" pitchFamily="34" charset="0"/>
                        </a:rPr>
                        <a:t>without hospitalization</a:t>
                      </a: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a:txBody>
                    <a:bodyPr/>
                    <a:lstStyle/>
                    <a:p>
                      <a:pPr algn="ctr"/>
                      <a:r>
                        <a:rPr lang="en-US" sz="900" b="1" dirty="0" smtClean="0">
                          <a:solidFill>
                            <a:schemeClr val="tx1"/>
                          </a:solidFill>
                          <a:latin typeface="Arial" pitchFamily="34" charset="0"/>
                          <a:cs typeface="Arial" pitchFamily="34" charset="0"/>
                        </a:rPr>
                        <a:t>with hospitalization</a:t>
                      </a:r>
                      <a:endParaRPr lang="en-US" sz="9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1" dirty="0" smtClean="0">
                          <a:solidFill>
                            <a:schemeClr val="tx1"/>
                          </a:solidFill>
                          <a:latin typeface="Arial" pitchFamily="34" charset="0"/>
                          <a:cs typeface="Arial" pitchFamily="34" charset="0"/>
                        </a:rPr>
                        <a:t>without hospitalization</a:t>
                      </a: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vMerge="1">
                  <a:txBody>
                    <a:bodyPr/>
                    <a:lstStyle/>
                    <a:p>
                      <a:endParaRPr lang="en-US"/>
                    </a:p>
                  </a:txBody>
                  <a:tcPr/>
                </a:tc>
              </a:tr>
              <a:tr h="642024">
                <a:tc>
                  <a:txBody>
                    <a:bodyPr/>
                    <a:lstStyle/>
                    <a:p>
                      <a:pPr algn="ctr"/>
                      <a:r>
                        <a:rPr lang="en-US" sz="1000" dirty="0" smtClean="0">
                          <a:latin typeface="Arial" pitchFamily="34" charset="0"/>
                          <a:cs typeface="Arial" pitchFamily="34" charset="0"/>
                        </a:rPr>
                        <a:t>Unlikely</a:t>
                      </a:r>
                    </a:p>
                    <a:p>
                      <a:pPr algn="ctr"/>
                      <a:r>
                        <a:rPr lang="en-US" sz="1000" dirty="0" smtClean="0">
                          <a:latin typeface="Arial" pitchFamily="34" charset="0"/>
                          <a:cs typeface="Arial" pitchFamily="34" charset="0"/>
                        </a:rPr>
                        <a:t>Unrelated</a:t>
                      </a:r>
                      <a:endParaRPr lang="en-US" sz="1000" dirty="0">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tx1">
                        <a:lumMod val="75000"/>
                      </a:schemeClr>
                    </a:solidFill>
                  </a:tcPr>
                </a:tc>
                <a:tc>
                  <a:txBody>
                    <a:bodyPr/>
                    <a:lstStyle/>
                    <a:p>
                      <a:pPr marL="0" marR="0" algn="ctr">
                        <a:spcBef>
                          <a:spcPts val="0"/>
                        </a:spcBef>
                        <a:spcAft>
                          <a:spcPts val="0"/>
                        </a:spcAft>
                        <a:tabLst>
                          <a:tab pos="2743200" algn="ctr"/>
                          <a:tab pos="5486400" algn="r"/>
                        </a:tabLst>
                      </a:pPr>
                      <a:r>
                        <a:rPr lang="en-US" sz="1000" dirty="0">
                          <a:latin typeface="Arial"/>
                          <a:ea typeface="Times New Roman"/>
                          <a:cs typeface="Times New Roman"/>
                        </a:rPr>
                        <a:t>Not </a:t>
                      </a:r>
                      <a:r>
                        <a:rPr lang="en-US" sz="1000" dirty="0" smtClean="0">
                          <a:latin typeface="Arial"/>
                          <a:ea typeface="Times New Roman"/>
                          <a:cs typeface="Times New Roman"/>
                        </a:rPr>
                        <a:t>required</a:t>
                      </a:r>
                      <a:endParaRPr lang="en-US" sz="1000" dirty="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algn="ctr">
                        <a:spcBef>
                          <a:spcPts val="0"/>
                        </a:spcBef>
                        <a:spcAft>
                          <a:spcPts val="0"/>
                        </a:spcAft>
                        <a:tabLst>
                          <a:tab pos="2743200" algn="ctr"/>
                          <a:tab pos="5486400" algn="r"/>
                        </a:tabLst>
                      </a:pPr>
                      <a:r>
                        <a:rPr lang="en-US" sz="1000" dirty="0" smtClean="0">
                          <a:latin typeface="Arial"/>
                          <a:ea typeface="Times New Roman"/>
                          <a:cs typeface="Times New Roman"/>
                        </a:rPr>
                        <a:t>Not required</a:t>
                      </a:r>
                      <a:endParaRPr lang="en-US" sz="1000" dirty="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algn="ctr">
                        <a:spcBef>
                          <a:spcPts val="0"/>
                        </a:spcBef>
                        <a:spcAft>
                          <a:spcPts val="0"/>
                        </a:spcAft>
                        <a:tabLst>
                          <a:tab pos="2743200" algn="ctr"/>
                          <a:tab pos="5486400" algn="r"/>
                        </a:tabLst>
                      </a:pPr>
                      <a:r>
                        <a:rPr lang="en-US" sz="1000" dirty="0" smtClean="0">
                          <a:latin typeface="Arial"/>
                          <a:ea typeface="Times New Roman"/>
                          <a:cs typeface="Times New Roman"/>
                        </a:rPr>
                        <a:t>Not required</a:t>
                      </a:r>
                      <a:endParaRPr lang="en-US" sz="1000" dirty="0">
                        <a:latin typeface="Times New Roman"/>
                        <a:ea typeface="Times New Roman"/>
                        <a:cs typeface="Times New Roman"/>
                      </a:endParaRPr>
                    </a:p>
                  </a:txBody>
                  <a:tcPr marL="73025" marR="73025" marT="0" marB="0" anchor="ctr">
                    <a:lnL w="1270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743200" algn="ctr"/>
                          <a:tab pos="5486400" algn="r"/>
                        </a:tabLst>
                        <a:defRPr/>
                      </a:pPr>
                      <a:r>
                        <a:rPr lang="en-US" sz="1000" dirty="0" smtClean="0">
                          <a:latin typeface="Arial"/>
                          <a:ea typeface="Times New Roman"/>
                          <a:cs typeface="Times New Roman"/>
                        </a:rPr>
                        <a:t>10 Calendar Days</a:t>
                      </a:r>
                      <a:endParaRPr lang="en-US" sz="1000" dirty="0" smtClean="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743200" algn="ctr"/>
                          <a:tab pos="5486400" algn="r"/>
                        </a:tabLst>
                        <a:defRPr/>
                      </a:pPr>
                      <a:r>
                        <a:rPr lang="en-US" sz="1000" dirty="0" smtClean="0">
                          <a:latin typeface="Arial"/>
                          <a:ea typeface="Times New Roman"/>
                          <a:cs typeface="Times New Roman"/>
                        </a:rPr>
                        <a:t>Not required</a:t>
                      </a:r>
                      <a:endParaRPr lang="en-US" sz="1000" dirty="0" smtClean="0">
                        <a:latin typeface="Times New Roman"/>
                        <a:ea typeface="Times New Roman"/>
                        <a:cs typeface="Times New Roman"/>
                      </a:endParaRPr>
                    </a:p>
                  </a:txBody>
                  <a:tcPr marL="73025" marR="73025" marT="0" marB="0" anchor="ctr">
                    <a:lnL w="1270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743200" algn="ctr"/>
                          <a:tab pos="5486400" algn="r"/>
                        </a:tabLst>
                        <a:defRPr/>
                      </a:pPr>
                      <a:r>
                        <a:rPr lang="en-US" sz="1000" dirty="0" smtClean="0">
                          <a:latin typeface="Arial"/>
                          <a:ea typeface="Times New Roman"/>
                          <a:cs typeface="Times New Roman"/>
                        </a:rPr>
                        <a:t>10 Calendar Days</a:t>
                      </a:r>
                      <a:endParaRPr lang="en-US" sz="1000" dirty="0" smtClean="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743200" algn="ctr"/>
                          <a:tab pos="5486400" algn="r"/>
                        </a:tabLst>
                        <a:defRPr/>
                      </a:pPr>
                      <a:r>
                        <a:rPr lang="en-US" sz="1000" dirty="0" smtClean="0">
                          <a:latin typeface="Arial"/>
                          <a:ea typeface="Times New Roman"/>
                          <a:cs typeface="Times New Roman"/>
                        </a:rPr>
                        <a:t>Not required</a:t>
                      </a:r>
                      <a:endParaRPr lang="en-US" sz="1000" dirty="0" smtClean="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743200" algn="ctr"/>
                          <a:tab pos="5486400" algn="r"/>
                        </a:tabLst>
                        <a:defRPr/>
                      </a:pPr>
                      <a:r>
                        <a:rPr lang="en-US" sz="1000" dirty="0" smtClean="0">
                          <a:latin typeface="Arial"/>
                          <a:ea typeface="Times New Roman"/>
                          <a:cs typeface="Times New Roman"/>
                        </a:rPr>
                        <a:t>24-Hour </a:t>
                      </a:r>
                      <a:br>
                        <a:rPr lang="en-US" sz="1000" dirty="0" smtClean="0">
                          <a:latin typeface="Arial"/>
                          <a:ea typeface="Times New Roman"/>
                          <a:cs typeface="Times New Roman"/>
                        </a:rPr>
                      </a:br>
                      <a:r>
                        <a:rPr lang="en-US" sz="1000" dirty="0" smtClean="0">
                          <a:latin typeface="Arial"/>
                          <a:ea typeface="Times New Roman"/>
                          <a:cs typeface="Times New Roman"/>
                        </a:rPr>
                        <a:t>5 calendar Days</a:t>
                      </a:r>
                      <a:endParaRPr lang="en-US" sz="1000" dirty="0" smtClean="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r>
              <a:tr h="591927">
                <a:tc>
                  <a:txBody>
                    <a:bodyPr/>
                    <a:lstStyle/>
                    <a:p>
                      <a:pPr algn="ctr"/>
                      <a:r>
                        <a:rPr lang="en-US" sz="1000" dirty="0" smtClean="0">
                          <a:latin typeface="Arial" pitchFamily="34" charset="0"/>
                          <a:cs typeface="Arial" pitchFamily="34" charset="0"/>
                        </a:rPr>
                        <a:t>Possible</a:t>
                      </a:r>
                    </a:p>
                    <a:p>
                      <a:pPr algn="ctr"/>
                      <a:r>
                        <a:rPr lang="en-US" sz="1000" dirty="0" smtClean="0">
                          <a:latin typeface="Arial" pitchFamily="34" charset="0"/>
                          <a:cs typeface="Arial" pitchFamily="34" charset="0"/>
                        </a:rPr>
                        <a:t>Probable</a:t>
                      </a:r>
                    </a:p>
                    <a:p>
                      <a:pPr algn="ctr"/>
                      <a:r>
                        <a:rPr lang="en-US" sz="1000" dirty="0" smtClean="0">
                          <a:latin typeface="Arial" pitchFamily="34" charset="0"/>
                          <a:cs typeface="Arial" pitchFamily="34" charset="0"/>
                        </a:rPr>
                        <a:t>Definite</a:t>
                      </a:r>
                      <a:endParaRPr lang="en-US" sz="1000" dirty="0">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tx1">
                        <a:lumMod val="75000"/>
                      </a:schemeClr>
                    </a:solidFill>
                  </a:tcPr>
                </a:tc>
                <a:tc>
                  <a:txBody>
                    <a:bodyPr/>
                    <a:lstStyle/>
                    <a:p>
                      <a:pPr marL="0" marR="0" algn="ctr">
                        <a:spcBef>
                          <a:spcPts val="0"/>
                        </a:spcBef>
                        <a:spcAft>
                          <a:spcPts val="0"/>
                        </a:spcAft>
                        <a:tabLst>
                          <a:tab pos="2743200" algn="ctr"/>
                          <a:tab pos="5486400" algn="r"/>
                        </a:tabLst>
                      </a:pPr>
                      <a:r>
                        <a:rPr lang="en-US" sz="1000" dirty="0" smtClean="0">
                          <a:latin typeface="Arial"/>
                          <a:ea typeface="Times New Roman"/>
                          <a:cs typeface="Times New Roman"/>
                        </a:rPr>
                        <a:t>Not required</a:t>
                      </a:r>
                      <a:endParaRPr lang="en-US" sz="1000" dirty="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algn="ctr">
                        <a:spcBef>
                          <a:spcPts val="0"/>
                        </a:spcBef>
                        <a:spcAft>
                          <a:spcPts val="0"/>
                        </a:spcAft>
                        <a:tabLst>
                          <a:tab pos="2743200" algn="ctr"/>
                          <a:tab pos="5486400" algn="r"/>
                        </a:tabLst>
                      </a:pPr>
                      <a:r>
                        <a:rPr lang="en-US" sz="1000" dirty="0">
                          <a:latin typeface="Arial"/>
                          <a:ea typeface="Times New Roman"/>
                          <a:cs typeface="Times New Roman"/>
                        </a:rPr>
                        <a:t>10 Calendar Days</a:t>
                      </a:r>
                      <a:endParaRPr lang="en-US" sz="1000" dirty="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algn="ctr">
                        <a:spcBef>
                          <a:spcPts val="0"/>
                        </a:spcBef>
                        <a:spcAft>
                          <a:spcPts val="0"/>
                        </a:spcAft>
                        <a:tabLst>
                          <a:tab pos="2743200" algn="ctr"/>
                          <a:tab pos="5486400" algn="r"/>
                        </a:tabLst>
                      </a:pPr>
                      <a:r>
                        <a:rPr lang="en-US" sz="1000" dirty="0" smtClean="0">
                          <a:latin typeface="Arial"/>
                          <a:ea typeface="Times New Roman"/>
                          <a:cs typeface="Times New Roman"/>
                        </a:rPr>
                        <a:t>Not required</a:t>
                      </a:r>
                      <a:endParaRPr lang="en-US" sz="1000" dirty="0">
                        <a:latin typeface="Times New Roman"/>
                        <a:ea typeface="Times New Roman"/>
                        <a:cs typeface="Times New Roman"/>
                      </a:endParaRPr>
                    </a:p>
                  </a:txBody>
                  <a:tcPr marL="73025" marR="73025" marT="0" marB="0" anchor="ctr">
                    <a:lnL w="1270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743200" algn="ctr"/>
                          <a:tab pos="5486400" algn="r"/>
                        </a:tabLst>
                        <a:defRPr/>
                      </a:pPr>
                      <a:r>
                        <a:rPr lang="en-US" sz="1000" dirty="0" smtClean="0">
                          <a:latin typeface="Arial"/>
                          <a:ea typeface="Times New Roman"/>
                          <a:cs typeface="Times New Roman"/>
                        </a:rPr>
                        <a:t>24-Hour </a:t>
                      </a:r>
                      <a:br>
                        <a:rPr lang="en-US" sz="1000" dirty="0" smtClean="0">
                          <a:latin typeface="Arial"/>
                          <a:ea typeface="Times New Roman"/>
                          <a:cs typeface="Times New Roman"/>
                        </a:rPr>
                      </a:br>
                      <a:r>
                        <a:rPr lang="en-US" sz="1000" dirty="0" smtClean="0">
                          <a:latin typeface="Arial"/>
                          <a:ea typeface="Times New Roman"/>
                          <a:cs typeface="Times New Roman"/>
                        </a:rPr>
                        <a:t>5 calendar Days</a:t>
                      </a:r>
                      <a:endParaRPr lang="en-US" sz="1000" dirty="0" smtClean="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743200" algn="ctr"/>
                          <a:tab pos="5486400" algn="r"/>
                        </a:tabLst>
                        <a:defRPr/>
                      </a:pPr>
                      <a:r>
                        <a:rPr lang="en-US" sz="1000" dirty="0" smtClean="0">
                          <a:latin typeface="Arial"/>
                          <a:ea typeface="Times New Roman"/>
                          <a:cs typeface="Times New Roman"/>
                        </a:rPr>
                        <a:t>24-Hour</a:t>
                      </a:r>
                      <a:br>
                        <a:rPr lang="en-US" sz="1000" dirty="0" smtClean="0">
                          <a:latin typeface="Arial"/>
                          <a:ea typeface="Times New Roman"/>
                          <a:cs typeface="Times New Roman"/>
                        </a:rPr>
                      </a:br>
                      <a:r>
                        <a:rPr lang="en-US" sz="1000" dirty="0" smtClean="0">
                          <a:latin typeface="Arial"/>
                          <a:ea typeface="Times New Roman"/>
                          <a:cs typeface="Times New Roman"/>
                        </a:rPr>
                        <a:t> 5 calendar Days</a:t>
                      </a:r>
                      <a:endParaRPr lang="en-US" sz="1000" dirty="0" smtClean="0">
                        <a:latin typeface="Times New Roman"/>
                        <a:ea typeface="Times New Roman"/>
                        <a:cs typeface="Times New Roman"/>
                      </a:endParaRPr>
                    </a:p>
                  </a:txBody>
                  <a:tcPr marL="73025" marR="73025" marT="0" marB="0" anchor="ctr">
                    <a:lnL w="1270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743200" algn="ctr"/>
                          <a:tab pos="5486400" algn="r"/>
                        </a:tabLst>
                        <a:defRPr/>
                      </a:pPr>
                      <a:r>
                        <a:rPr lang="en-US" sz="1000" dirty="0" smtClean="0">
                          <a:latin typeface="Arial"/>
                          <a:ea typeface="Times New Roman"/>
                          <a:cs typeface="Times New Roman"/>
                        </a:rPr>
                        <a:t>10 Calendar Days</a:t>
                      </a:r>
                      <a:endParaRPr lang="en-US" sz="1000" dirty="0" smtClean="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743200" algn="ctr"/>
                          <a:tab pos="5486400" algn="r"/>
                        </a:tabLst>
                        <a:defRPr/>
                      </a:pPr>
                      <a:r>
                        <a:rPr lang="en-US" sz="1000" dirty="0" smtClean="0">
                          <a:latin typeface="Arial"/>
                          <a:ea typeface="Times New Roman"/>
                          <a:cs typeface="Times New Roman"/>
                        </a:rPr>
                        <a:t>Not required</a:t>
                      </a:r>
                      <a:endParaRPr lang="en-US" sz="1000" dirty="0" smtClean="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743200" algn="ctr"/>
                          <a:tab pos="5486400" algn="r"/>
                        </a:tabLst>
                        <a:defRPr/>
                      </a:pPr>
                      <a:r>
                        <a:rPr lang="en-US" sz="1000" dirty="0" smtClean="0">
                          <a:latin typeface="Arial"/>
                          <a:ea typeface="Times New Roman"/>
                          <a:cs typeface="Times New Roman"/>
                        </a:rPr>
                        <a:t>24-Hour</a:t>
                      </a:r>
                      <a:br>
                        <a:rPr lang="en-US" sz="1000" dirty="0" smtClean="0">
                          <a:latin typeface="Arial"/>
                          <a:ea typeface="Times New Roman"/>
                          <a:cs typeface="Times New Roman"/>
                        </a:rPr>
                      </a:br>
                      <a:r>
                        <a:rPr lang="en-US" sz="1000" dirty="0" smtClean="0">
                          <a:latin typeface="Arial"/>
                          <a:ea typeface="Times New Roman"/>
                          <a:cs typeface="Times New Roman"/>
                        </a:rPr>
                        <a:t>5 calendar Days</a:t>
                      </a:r>
                      <a:endParaRPr lang="en-US" sz="1000" dirty="0" smtClean="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2900" y="1352490"/>
            <a:ext cx="9753600" cy="523220"/>
          </a:xfrm>
          <a:prstGeom prst="rect">
            <a:avLst/>
          </a:prstGeom>
          <a:solidFill>
            <a:schemeClr val="tx1">
              <a:lumMod val="95000"/>
            </a:schemeClr>
          </a:solidFill>
          <a:ln w="12700">
            <a:solidFill>
              <a:schemeClr val="bg2"/>
            </a:solidFill>
          </a:ln>
          <a:effectLst/>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1400" dirty="0" smtClean="0"/>
              <a:t>Legacy Phase 2/3: Reporting Requirements for Adverse Events that occur within 30 Days of the Last Dose of the Investigational Agent on Phase 2 and 3 Studies</a:t>
            </a:r>
            <a:endParaRPr lang="en-US" sz="1400" dirty="0"/>
          </a:p>
        </p:txBody>
      </p:sp>
      <p:graphicFrame>
        <p:nvGraphicFramePr>
          <p:cNvPr id="12" name="Table 11"/>
          <p:cNvGraphicFramePr>
            <a:graphicFrameLocks noGrp="1"/>
          </p:cNvGraphicFramePr>
          <p:nvPr/>
        </p:nvGraphicFramePr>
        <p:xfrm>
          <a:off x="342900" y="2209800"/>
          <a:ext cx="9677401" cy="2117871"/>
        </p:xfrm>
        <a:graphic>
          <a:graphicData uri="http://schemas.openxmlformats.org/drawingml/2006/table">
            <a:tbl>
              <a:tblPr>
                <a:tableStyleId>{5C22544A-7EE6-4342-B048-85BDC9FD1C3A}</a:tableStyleId>
              </a:tblPr>
              <a:tblGrid>
                <a:gridCol w="921360"/>
                <a:gridCol w="907440"/>
                <a:gridCol w="914400"/>
                <a:gridCol w="762000"/>
                <a:gridCol w="990600"/>
                <a:gridCol w="1066800"/>
                <a:gridCol w="1066800"/>
                <a:gridCol w="1143000"/>
                <a:gridCol w="914400"/>
                <a:gridCol w="990601"/>
              </a:tblGrid>
              <a:tr h="227699">
                <a:tc rowSpan="3">
                  <a:txBody>
                    <a:bodyPr/>
                    <a:lstStyle/>
                    <a:p>
                      <a:pPr algn="ctr"/>
                      <a:r>
                        <a:rPr lang="en-US" sz="1000" b="1" dirty="0" smtClean="0">
                          <a:solidFill>
                            <a:schemeClr val="tx1"/>
                          </a:solidFill>
                          <a:latin typeface="Arial" pitchFamily="34" charset="0"/>
                          <a:cs typeface="Arial" pitchFamily="34" charset="0"/>
                        </a:rPr>
                        <a:t>Attribution</a:t>
                      </a:r>
                      <a:endParaRPr lang="en-US" sz="10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latin typeface="Arial" pitchFamily="34" charset="0"/>
                          <a:cs typeface="Arial" pitchFamily="34" charset="0"/>
                        </a:rPr>
                        <a:t>Grade 1</a:t>
                      </a: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gridSpan="2">
                  <a:txBody>
                    <a:bodyPr/>
                    <a:lstStyle/>
                    <a:p>
                      <a:pPr algn="ctr"/>
                      <a:r>
                        <a:rPr lang="en-US" sz="1000" b="1" dirty="0" smtClean="0">
                          <a:solidFill>
                            <a:schemeClr val="tx1"/>
                          </a:solidFill>
                          <a:latin typeface="Arial" pitchFamily="34" charset="0"/>
                          <a:cs typeface="Arial" pitchFamily="34" charset="0"/>
                        </a:rPr>
                        <a:t>Grade 2</a:t>
                      </a:r>
                      <a:endParaRPr lang="en-US" sz="10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hMerge="1">
                  <a:txBody>
                    <a:bodyPr/>
                    <a:lstStyle/>
                    <a:p>
                      <a:endParaRPr lang="en-US"/>
                    </a:p>
                  </a:txBody>
                  <a:tcPr/>
                </a:tc>
                <a:tc gridSpan="2">
                  <a:txBody>
                    <a:bodyPr/>
                    <a:lstStyle/>
                    <a:p>
                      <a:pPr algn="ctr"/>
                      <a:r>
                        <a:rPr lang="en-US" sz="1000" b="1" dirty="0" smtClean="0">
                          <a:solidFill>
                            <a:schemeClr val="tx1"/>
                          </a:solidFill>
                          <a:latin typeface="Arial" pitchFamily="34" charset="0"/>
                          <a:cs typeface="Arial" pitchFamily="34" charset="0"/>
                        </a:rPr>
                        <a:t>Grade 3</a:t>
                      </a:r>
                      <a:endParaRPr lang="en-US" sz="10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latin typeface="Arial" pitchFamily="34" charset="0"/>
                          <a:cs typeface="Arial" pitchFamily="34" charset="0"/>
                        </a:rPr>
                        <a:t>Grade 3</a:t>
                      </a: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hMerge="1">
                  <a:txBody>
                    <a:bodyPr/>
                    <a:lstStyle/>
                    <a:p>
                      <a:pPr algn="ctr"/>
                      <a:endParaRPr lang="en-US" sz="10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latin typeface="Arial" pitchFamily="34" charset="0"/>
                          <a:cs typeface="Arial" pitchFamily="34" charset="0"/>
                        </a:rPr>
                        <a:t>Grade 4</a:t>
                      </a:r>
                      <a:r>
                        <a:rPr lang="en-US" sz="1000" b="1" baseline="0" dirty="0" smtClean="0">
                          <a:solidFill>
                            <a:schemeClr val="tx1"/>
                          </a:solidFill>
                          <a:latin typeface="Arial" pitchFamily="34" charset="0"/>
                          <a:cs typeface="Arial" pitchFamily="34" charset="0"/>
                        </a:rPr>
                        <a:t> &amp; 5</a:t>
                      </a:r>
                      <a:endParaRPr lang="en-US" sz="1000" b="1" dirty="0" smtClean="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b="1" dirty="0" smtClean="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r>
              <a:tr h="274320">
                <a:tc vMerge="1">
                  <a:txBody>
                    <a:bodyPr/>
                    <a:lstStyle/>
                    <a:p>
                      <a:endParaRPr 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Unexpected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and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Expected</a:t>
                      </a: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rowSpan="2">
                  <a:txBody>
                    <a:bodyPr/>
                    <a:lstStyle/>
                    <a:p>
                      <a:pPr algn="ctr"/>
                      <a:r>
                        <a:rPr lang="en-US" sz="1000" b="1" dirty="0" smtClean="0">
                          <a:solidFill>
                            <a:schemeClr val="tx1"/>
                          </a:solidFill>
                          <a:latin typeface="Arial" pitchFamily="34" charset="0"/>
                          <a:cs typeface="Arial" pitchFamily="34" charset="0"/>
                        </a:rPr>
                        <a:t>Unexpected</a:t>
                      </a:r>
                      <a:endParaRPr lang="en-US" sz="10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rowSpan="2">
                  <a:txBody>
                    <a:bodyPr/>
                    <a:lstStyle/>
                    <a:p>
                      <a:pPr algn="ctr"/>
                      <a:r>
                        <a:rPr lang="en-US" sz="1000" b="1" dirty="0" smtClean="0">
                          <a:solidFill>
                            <a:schemeClr val="tx1"/>
                          </a:solidFill>
                          <a:latin typeface="Arial" pitchFamily="34" charset="0"/>
                          <a:cs typeface="Arial" pitchFamily="34" charset="0"/>
                        </a:rPr>
                        <a:t>Expected</a:t>
                      </a:r>
                      <a:endParaRPr lang="en-US" sz="10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gridSpan="2">
                  <a:txBody>
                    <a:bodyPr/>
                    <a:lstStyle/>
                    <a:p>
                      <a:pPr algn="ctr"/>
                      <a:r>
                        <a:rPr lang="en-US" sz="1000" b="1" dirty="0" smtClean="0">
                          <a:solidFill>
                            <a:schemeClr val="tx1"/>
                          </a:solidFill>
                          <a:latin typeface="Arial" pitchFamily="34" charset="0"/>
                          <a:cs typeface="Arial" pitchFamily="34" charset="0"/>
                        </a:rPr>
                        <a:t>Unexpected</a:t>
                      </a:r>
                      <a:endParaRPr lang="en-US" sz="10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hMerge="1">
                  <a:txBody>
                    <a:bodyPr/>
                    <a:lstStyle/>
                    <a:p>
                      <a:pPr algn="ctr"/>
                      <a:endParaRPr lang="en-US" sz="10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gridSpan="2">
                  <a:txBody>
                    <a:bodyPr/>
                    <a:lstStyle/>
                    <a:p>
                      <a:pPr algn="ctr"/>
                      <a:r>
                        <a:rPr lang="en-US" sz="1000" b="1" dirty="0" smtClean="0">
                          <a:solidFill>
                            <a:schemeClr val="tx1"/>
                          </a:solidFill>
                          <a:latin typeface="Arial" pitchFamily="34" charset="0"/>
                          <a:cs typeface="Arial" pitchFamily="34" charset="0"/>
                        </a:rPr>
                        <a:t>Expected</a:t>
                      </a:r>
                      <a:endParaRPr lang="en-US" sz="10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hMerge="1">
                  <a:txBody>
                    <a:bodyPr/>
                    <a:lstStyle/>
                    <a:p>
                      <a:pPr algn="ctr"/>
                      <a:endParaRPr lang="en-US" sz="10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Unexpected</a:t>
                      </a: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Expected</a:t>
                      </a: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r>
              <a:tr h="27432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900" b="1" dirty="0" smtClean="0">
                          <a:solidFill>
                            <a:schemeClr val="tx1"/>
                          </a:solidFill>
                          <a:latin typeface="Arial" pitchFamily="34" charset="0"/>
                          <a:cs typeface="Arial" pitchFamily="34" charset="0"/>
                        </a:rPr>
                        <a:t>with hospitalization</a:t>
                      </a:r>
                      <a:endParaRPr lang="en-US" sz="9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1" dirty="0" smtClean="0">
                          <a:solidFill>
                            <a:schemeClr val="tx1"/>
                          </a:solidFill>
                          <a:latin typeface="Arial" pitchFamily="34" charset="0"/>
                          <a:cs typeface="Arial" pitchFamily="34" charset="0"/>
                        </a:rPr>
                        <a:t>without hospitalization</a:t>
                      </a: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a:txBody>
                    <a:bodyPr/>
                    <a:lstStyle/>
                    <a:p>
                      <a:pPr algn="ctr"/>
                      <a:r>
                        <a:rPr lang="en-US" sz="900" b="1" dirty="0" smtClean="0">
                          <a:solidFill>
                            <a:schemeClr val="tx1"/>
                          </a:solidFill>
                          <a:latin typeface="Arial" pitchFamily="34" charset="0"/>
                          <a:cs typeface="Arial" pitchFamily="34" charset="0"/>
                        </a:rPr>
                        <a:t>with hospitalization</a:t>
                      </a:r>
                      <a:endParaRPr lang="en-US" sz="900" b="1" dirty="0">
                        <a:solidFill>
                          <a:schemeClr val="tx1"/>
                        </a:solidFill>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1" dirty="0" smtClean="0">
                          <a:solidFill>
                            <a:schemeClr val="tx1"/>
                          </a:solidFill>
                          <a:latin typeface="Arial" pitchFamily="34" charset="0"/>
                          <a:cs typeface="Arial" pitchFamily="34" charset="0"/>
                        </a:rPr>
                        <a:t>without hospitalization</a:t>
                      </a: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960000"/>
                    </a:solidFill>
                  </a:tcPr>
                </a:tc>
                <a:tc vMerge="1">
                  <a:txBody>
                    <a:bodyPr/>
                    <a:lstStyle/>
                    <a:p>
                      <a:endParaRPr lang="en-US"/>
                    </a:p>
                  </a:txBody>
                  <a:tcPr/>
                </a:tc>
                <a:tc vMerge="1">
                  <a:txBody>
                    <a:bodyPr/>
                    <a:lstStyle/>
                    <a:p>
                      <a:endParaRPr lang="en-US"/>
                    </a:p>
                  </a:txBody>
                  <a:tcPr/>
                </a:tc>
              </a:tr>
              <a:tr h="642024">
                <a:tc>
                  <a:txBody>
                    <a:bodyPr/>
                    <a:lstStyle/>
                    <a:p>
                      <a:pPr algn="ctr"/>
                      <a:r>
                        <a:rPr lang="en-US" sz="1000" dirty="0" smtClean="0">
                          <a:latin typeface="Arial" pitchFamily="34" charset="0"/>
                          <a:cs typeface="Arial" pitchFamily="34" charset="0"/>
                        </a:rPr>
                        <a:t>Unlikely</a:t>
                      </a:r>
                    </a:p>
                    <a:p>
                      <a:pPr algn="ctr"/>
                      <a:r>
                        <a:rPr lang="en-US" sz="1000" dirty="0" smtClean="0">
                          <a:latin typeface="Arial" pitchFamily="34" charset="0"/>
                          <a:cs typeface="Arial" pitchFamily="34" charset="0"/>
                        </a:rPr>
                        <a:t>Unrelated</a:t>
                      </a:r>
                      <a:endParaRPr lang="en-US" sz="1000" dirty="0">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tx1">
                        <a:lumMod val="75000"/>
                      </a:schemeClr>
                    </a:solidFill>
                  </a:tcPr>
                </a:tc>
                <a:tc>
                  <a:txBody>
                    <a:bodyPr/>
                    <a:lstStyle/>
                    <a:p>
                      <a:pPr marL="0" marR="0" algn="ctr">
                        <a:spcBef>
                          <a:spcPts val="0"/>
                        </a:spcBef>
                        <a:spcAft>
                          <a:spcPts val="0"/>
                        </a:spcAft>
                        <a:tabLst>
                          <a:tab pos="2743200" algn="ctr"/>
                          <a:tab pos="5486400" algn="r"/>
                        </a:tabLst>
                      </a:pPr>
                      <a:r>
                        <a:rPr lang="en-US" sz="1000" dirty="0">
                          <a:latin typeface="Arial"/>
                          <a:ea typeface="Times New Roman"/>
                          <a:cs typeface="Times New Roman"/>
                        </a:rPr>
                        <a:t>Not </a:t>
                      </a:r>
                      <a:r>
                        <a:rPr lang="en-US" sz="1000" dirty="0" smtClean="0">
                          <a:latin typeface="Arial"/>
                          <a:ea typeface="Times New Roman"/>
                          <a:cs typeface="Times New Roman"/>
                        </a:rPr>
                        <a:t>required</a:t>
                      </a:r>
                      <a:endParaRPr lang="en-US" sz="1000" dirty="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algn="ctr">
                        <a:spcBef>
                          <a:spcPts val="0"/>
                        </a:spcBef>
                        <a:spcAft>
                          <a:spcPts val="0"/>
                        </a:spcAft>
                        <a:tabLst>
                          <a:tab pos="2743200" algn="ctr"/>
                          <a:tab pos="5486400" algn="r"/>
                        </a:tabLst>
                      </a:pPr>
                      <a:r>
                        <a:rPr lang="en-US" sz="1000" dirty="0" smtClean="0">
                          <a:latin typeface="Arial"/>
                          <a:ea typeface="Times New Roman"/>
                          <a:cs typeface="Times New Roman"/>
                        </a:rPr>
                        <a:t>Not required</a:t>
                      </a:r>
                      <a:endParaRPr lang="en-US" sz="1000" dirty="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algn="ctr">
                        <a:spcBef>
                          <a:spcPts val="0"/>
                        </a:spcBef>
                        <a:spcAft>
                          <a:spcPts val="0"/>
                        </a:spcAft>
                        <a:tabLst>
                          <a:tab pos="2743200" algn="ctr"/>
                          <a:tab pos="5486400" algn="r"/>
                        </a:tabLst>
                      </a:pPr>
                      <a:r>
                        <a:rPr lang="en-US" sz="1000" dirty="0" smtClean="0">
                          <a:latin typeface="Arial"/>
                          <a:ea typeface="Times New Roman"/>
                          <a:cs typeface="Times New Roman"/>
                        </a:rPr>
                        <a:t>Not required</a:t>
                      </a:r>
                      <a:endParaRPr lang="en-US" sz="1000" dirty="0">
                        <a:latin typeface="Times New Roman"/>
                        <a:ea typeface="Times New Roman"/>
                        <a:cs typeface="Times New Roman"/>
                      </a:endParaRPr>
                    </a:p>
                  </a:txBody>
                  <a:tcPr marL="73025" marR="73025" marT="0" marB="0" anchor="ctr">
                    <a:lnL w="1270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743200" algn="ctr"/>
                          <a:tab pos="5486400" algn="r"/>
                        </a:tabLst>
                        <a:defRPr/>
                      </a:pPr>
                      <a:r>
                        <a:rPr lang="en-US" sz="1000" dirty="0" smtClean="0">
                          <a:latin typeface="Arial"/>
                          <a:ea typeface="Times New Roman"/>
                          <a:cs typeface="Times New Roman"/>
                        </a:rPr>
                        <a:t>10 Calendar Days</a:t>
                      </a:r>
                      <a:endParaRPr lang="en-US" sz="1000" dirty="0" smtClean="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743200" algn="ctr"/>
                          <a:tab pos="5486400" algn="r"/>
                        </a:tabLst>
                        <a:defRPr/>
                      </a:pPr>
                      <a:r>
                        <a:rPr lang="en-US" sz="1000" dirty="0" smtClean="0">
                          <a:latin typeface="Arial"/>
                          <a:ea typeface="Times New Roman"/>
                          <a:cs typeface="Times New Roman"/>
                        </a:rPr>
                        <a:t>Not required</a:t>
                      </a:r>
                      <a:endParaRPr lang="en-US" sz="1000" dirty="0" smtClean="0">
                        <a:latin typeface="Times New Roman"/>
                        <a:ea typeface="Times New Roman"/>
                        <a:cs typeface="Times New Roman"/>
                      </a:endParaRPr>
                    </a:p>
                  </a:txBody>
                  <a:tcPr marL="73025" marR="73025" marT="0" marB="0" anchor="ctr">
                    <a:lnL w="1270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743200" algn="ctr"/>
                          <a:tab pos="5486400" algn="r"/>
                        </a:tabLst>
                        <a:defRPr/>
                      </a:pPr>
                      <a:r>
                        <a:rPr lang="en-US" sz="1000" dirty="0" smtClean="0">
                          <a:latin typeface="Arial"/>
                          <a:ea typeface="Times New Roman"/>
                          <a:cs typeface="Times New Roman"/>
                        </a:rPr>
                        <a:t>10 Calendar Days</a:t>
                      </a:r>
                      <a:endParaRPr lang="en-US" sz="1000" dirty="0" smtClean="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743200" algn="ctr"/>
                          <a:tab pos="5486400" algn="r"/>
                        </a:tabLst>
                        <a:defRPr/>
                      </a:pPr>
                      <a:r>
                        <a:rPr lang="en-US" sz="1000" dirty="0" smtClean="0">
                          <a:latin typeface="Arial"/>
                          <a:ea typeface="Times New Roman"/>
                          <a:cs typeface="Times New Roman"/>
                        </a:rPr>
                        <a:t>Not required</a:t>
                      </a:r>
                      <a:endParaRPr lang="en-US" sz="1000" dirty="0" smtClean="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743200" algn="ctr"/>
                          <a:tab pos="5486400" algn="r"/>
                        </a:tabLst>
                        <a:defRPr/>
                      </a:pPr>
                      <a:r>
                        <a:rPr lang="en-US" sz="1000" dirty="0" smtClean="0">
                          <a:latin typeface="Arial"/>
                          <a:ea typeface="Times New Roman"/>
                          <a:cs typeface="Times New Roman"/>
                        </a:rPr>
                        <a:t>10 Calendar Days</a:t>
                      </a:r>
                      <a:endParaRPr lang="en-US" sz="1000" dirty="0" smtClean="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743200" algn="ctr"/>
                          <a:tab pos="5486400" algn="r"/>
                        </a:tabLst>
                        <a:defRPr/>
                      </a:pPr>
                      <a:r>
                        <a:rPr lang="en-US" sz="1000" dirty="0" smtClean="0">
                          <a:latin typeface="Arial"/>
                          <a:ea typeface="Times New Roman"/>
                          <a:cs typeface="Times New Roman"/>
                        </a:rPr>
                        <a:t>10 Calendar Days</a:t>
                      </a:r>
                      <a:endParaRPr lang="en-US" sz="1000" dirty="0" smtClean="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r>
              <a:tr h="591927">
                <a:tc>
                  <a:txBody>
                    <a:bodyPr/>
                    <a:lstStyle/>
                    <a:p>
                      <a:pPr algn="ctr"/>
                      <a:r>
                        <a:rPr lang="en-US" sz="1000" dirty="0" smtClean="0">
                          <a:latin typeface="Arial" pitchFamily="34" charset="0"/>
                          <a:cs typeface="Arial" pitchFamily="34" charset="0"/>
                        </a:rPr>
                        <a:t>Possible</a:t>
                      </a:r>
                    </a:p>
                    <a:p>
                      <a:pPr algn="ctr"/>
                      <a:r>
                        <a:rPr lang="en-US" sz="1000" dirty="0" smtClean="0">
                          <a:latin typeface="Arial" pitchFamily="34" charset="0"/>
                          <a:cs typeface="Arial" pitchFamily="34" charset="0"/>
                        </a:rPr>
                        <a:t>Probable</a:t>
                      </a:r>
                    </a:p>
                    <a:p>
                      <a:pPr algn="ctr"/>
                      <a:r>
                        <a:rPr lang="en-US" sz="1000" dirty="0" smtClean="0">
                          <a:latin typeface="Arial" pitchFamily="34" charset="0"/>
                          <a:cs typeface="Arial" pitchFamily="34" charset="0"/>
                        </a:rPr>
                        <a:t>Definite</a:t>
                      </a:r>
                      <a:endParaRPr lang="en-US" sz="1000" dirty="0">
                        <a:latin typeface="Arial" pitchFamily="34" charset="0"/>
                        <a:cs typeface="Arial" pitchFamily="34" charset="0"/>
                      </a:endParaRPr>
                    </a:p>
                  </a:txBody>
                  <a:tcPr anchor="ctr" anchorCtr="1">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tx1">
                        <a:lumMod val="75000"/>
                      </a:schemeClr>
                    </a:solidFill>
                  </a:tcPr>
                </a:tc>
                <a:tc>
                  <a:txBody>
                    <a:bodyPr/>
                    <a:lstStyle/>
                    <a:p>
                      <a:pPr marL="0" marR="0" algn="ctr">
                        <a:spcBef>
                          <a:spcPts val="0"/>
                        </a:spcBef>
                        <a:spcAft>
                          <a:spcPts val="0"/>
                        </a:spcAft>
                        <a:tabLst>
                          <a:tab pos="2743200" algn="ctr"/>
                          <a:tab pos="5486400" algn="r"/>
                        </a:tabLst>
                      </a:pPr>
                      <a:r>
                        <a:rPr lang="en-US" sz="1000" dirty="0" smtClean="0">
                          <a:latin typeface="Arial"/>
                          <a:ea typeface="Times New Roman"/>
                          <a:cs typeface="Times New Roman"/>
                        </a:rPr>
                        <a:t>Not required</a:t>
                      </a:r>
                      <a:endParaRPr lang="en-US" sz="1000" dirty="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algn="ctr">
                        <a:spcBef>
                          <a:spcPts val="0"/>
                        </a:spcBef>
                        <a:spcAft>
                          <a:spcPts val="0"/>
                        </a:spcAft>
                        <a:tabLst>
                          <a:tab pos="2743200" algn="ctr"/>
                          <a:tab pos="5486400" algn="r"/>
                        </a:tabLst>
                      </a:pPr>
                      <a:r>
                        <a:rPr lang="en-US" sz="1000" dirty="0">
                          <a:latin typeface="Arial"/>
                          <a:ea typeface="Times New Roman"/>
                          <a:cs typeface="Times New Roman"/>
                        </a:rPr>
                        <a:t>10 Calendar Days</a:t>
                      </a:r>
                      <a:endParaRPr lang="en-US" sz="1000" dirty="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algn="ctr">
                        <a:spcBef>
                          <a:spcPts val="0"/>
                        </a:spcBef>
                        <a:spcAft>
                          <a:spcPts val="0"/>
                        </a:spcAft>
                        <a:tabLst>
                          <a:tab pos="2743200" algn="ctr"/>
                          <a:tab pos="5486400" algn="r"/>
                        </a:tabLst>
                      </a:pPr>
                      <a:r>
                        <a:rPr lang="en-US" sz="1000" dirty="0" smtClean="0">
                          <a:latin typeface="Arial"/>
                          <a:ea typeface="Times New Roman"/>
                          <a:cs typeface="Times New Roman"/>
                        </a:rPr>
                        <a:t>Not required</a:t>
                      </a:r>
                      <a:endParaRPr lang="en-US" sz="1000" dirty="0">
                        <a:latin typeface="Times New Roman"/>
                        <a:ea typeface="Times New Roman"/>
                        <a:cs typeface="Times New Roman"/>
                      </a:endParaRPr>
                    </a:p>
                  </a:txBody>
                  <a:tcPr marL="73025" marR="73025" marT="0" marB="0" anchor="ctr">
                    <a:lnL w="1270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743200" algn="ctr"/>
                          <a:tab pos="5486400" algn="r"/>
                        </a:tabLst>
                        <a:defRPr/>
                      </a:pPr>
                      <a:r>
                        <a:rPr lang="en-US" sz="1000" dirty="0" smtClean="0">
                          <a:latin typeface="Arial"/>
                          <a:ea typeface="Times New Roman"/>
                          <a:cs typeface="Times New Roman"/>
                        </a:rPr>
                        <a:t>10 Calendar Days</a:t>
                      </a:r>
                      <a:endParaRPr lang="en-US" sz="1000" dirty="0" smtClean="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743200" algn="ctr"/>
                          <a:tab pos="5486400" algn="r"/>
                        </a:tabLst>
                        <a:defRPr/>
                      </a:pPr>
                      <a:r>
                        <a:rPr lang="en-US" sz="1000" dirty="0" smtClean="0">
                          <a:latin typeface="Arial"/>
                          <a:ea typeface="Times New Roman"/>
                          <a:cs typeface="Times New Roman"/>
                        </a:rPr>
                        <a:t>10 Calendar Days</a:t>
                      </a:r>
                      <a:endParaRPr lang="en-US" sz="1000" dirty="0" smtClean="0">
                        <a:latin typeface="Times New Roman"/>
                        <a:ea typeface="Times New Roman"/>
                        <a:cs typeface="Times New Roman"/>
                      </a:endParaRPr>
                    </a:p>
                  </a:txBody>
                  <a:tcPr marL="73025" marR="73025" marT="0" marB="0" anchor="ctr">
                    <a:lnL w="1270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743200" algn="ctr"/>
                          <a:tab pos="5486400" algn="r"/>
                        </a:tabLst>
                        <a:defRPr/>
                      </a:pPr>
                      <a:r>
                        <a:rPr lang="en-US" sz="1000" dirty="0" smtClean="0">
                          <a:latin typeface="Arial"/>
                          <a:ea typeface="Times New Roman"/>
                          <a:cs typeface="Times New Roman"/>
                        </a:rPr>
                        <a:t>10 Calendar Days</a:t>
                      </a:r>
                      <a:endParaRPr lang="en-US" sz="1000" dirty="0" smtClean="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743200" algn="ctr"/>
                          <a:tab pos="5486400" algn="r"/>
                        </a:tabLst>
                        <a:defRPr/>
                      </a:pPr>
                      <a:r>
                        <a:rPr lang="en-US" sz="1000" dirty="0" smtClean="0">
                          <a:latin typeface="Arial"/>
                          <a:ea typeface="Times New Roman"/>
                          <a:cs typeface="Times New Roman"/>
                        </a:rPr>
                        <a:t>Not required</a:t>
                      </a:r>
                      <a:endParaRPr lang="en-US" sz="1000" dirty="0" smtClean="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743200" algn="ctr"/>
                          <a:tab pos="5486400" algn="r"/>
                        </a:tabLst>
                        <a:defRPr/>
                      </a:pPr>
                      <a:r>
                        <a:rPr lang="en-US" sz="1000" dirty="0" smtClean="0">
                          <a:latin typeface="Arial"/>
                          <a:ea typeface="Times New Roman"/>
                          <a:cs typeface="Times New Roman"/>
                        </a:rPr>
                        <a:t>24-Hour</a:t>
                      </a:r>
                      <a:br>
                        <a:rPr lang="en-US" sz="1000" dirty="0" smtClean="0">
                          <a:latin typeface="Arial"/>
                          <a:ea typeface="Times New Roman"/>
                          <a:cs typeface="Times New Roman"/>
                        </a:rPr>
                      </a:br>
                      <a:r>
                        <a:rPr lang="en-US" sz="1000" dirty="0" smtClean="0">
                          <a:latin typeface="Arial"/>
                          <a:ea typeface="Times New Roman"/>
                          <a:cs typeface="Times New Roman"/>
                        </a:rPr>
                        <a:t> 5 calendar Days</a:t>
                      </a:r>
                      <a:endParaRPr lang="en-US" sz="1000" dirty="0" smtClean="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743200" algn="ctr"/>
                          <a:tab pos="5486400" algn="r"/>
                        </a:tabLst>
                        <a:defRPr/>
                      </a:pPr>
                      <a:r>
                        <a:rPr lang="en-US" sz="1000" dirty="0" smtClean="0">
                          <a:latin typeface="Arial"/>
                          <a:ea typeface="Times New Roman"/>
                          <a:cs typeface="Times New Roman"/>
                        </a:rPr>
                        <a:t>10 Calendar Days</a:t>
                      </a:r>
                      <a:endParaRPr lang="en-US" sz="1000" dirty="0" smtClean="0">
                        <a:latin typeface="Times New Roman"/>
                        <a:ea typeface="Times New Roman"/>
                        <a:cs typeface="Times New Roman"/>
                      </a:endParaRPr>
                    </a:p>
                  </a:txBody>
                  <a:tcPr marL="73025" marR="73025" marT="0" marB="0"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lumMod val="85000"/>
                      </a:schemeClr>
                    </a:solidFill>
                  </a:tcPr>
                </a:tc>
              </a:tr>
            </a:tbl>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mtClean="0"/>
              <a:t>AdEERS Help</a:t>
            </a:r>
            <a:endParaRPr lang="en-US" dirty="0" smtClean="0"/>
          </a:p>
        </p:txBody>
      </p:sp>
      <p:sp>
        <p:nvSpPr>
          <p:cNvPr id="18435" name="Rectangle 3"/>
          <p:cNvSpPr>
            <a:spLocks noGrp="1" noChangeArrowheads="1"/>
          </p:cNvSpPr>
          <p:nvPr>
            <p:ph idx="1"/>
          </p:nvPr>
        </p:nvSpPr>
        <p:spPr/>
        <p:txBody>
          <a:bodyPr>
            <a:normAutofit lnSpcReduction="10000"/>
          </a:bodyPr>
          <a:lstStyle/>
          <a:p>
            <a:pPr>
              <a:spcAft>
                <a:spcPts val="600"/>
              </a:spcAft>
              <a:buNone/>
            </a:pPr>
            <a:r>
              <a:rPr lang="en-US" b="1" dirty="0" smtClean="0">
                <a:solidFill>
                  <a:srgbClr val="960000"/>
                </a:solidFill>
              </a:rPr>
              <a:t>Technical Help Desk</a:t>
            </a:r>
          </a:p>
          <a:p>
            <a:pPr lvl="1">
              <a:spcAft>
                <a:spcPts val="600"/>
              </a:spcAft>
            </a:pPr>
            <a:r>
              <a:rPr lang="en-US" sz="2400" dirty="0" smtClean="0"/>
              <a:t>Phone: 301-840-8202</a:t>
            </a:r>
          </a:p>
          <a:p>
            <a:pPr lvl="1">
              <a:spcAft>
                <a:spcPts val="600"/>
              </a:spcAft>
            </a:pPr>
            <a:r>
              <a:rPr lang="en-US" sz="2400" dirty="0" smtClean="0"/>
              <a:t>Fax:  301-948-2242</a:t>
            </a:r>
          </a:p>
          <a:p>
            <a:pPr lvl="1">
              <a:spcAft>
                <a:spcPts val="600"/>
              </a:spcAft>
            </a:pPr>
            <a:r>
              <a:rPr lang="en-US" sz="2400" dirty="0" smtClean="0"/>
              <a:t>Email: </a:t>
            </a:r>
            <a:r>
              <a:rPr lang="en-US" sz="2400" dirty="0" smtClean="0">
                <a:hlinkClick r:id="rId2"/>
              </a:rPr>
              <a:t>ncictephelp@ctep.nci.nih.gov</a:t>
            </a:r>
            <a:r>
              <a:rPr lang="en-US" dirty="0" smtClean="0"/>
              <a:t/>
            </a:r>
            <a:br>
              <a:rPr lang="en-US" dirty="0" smtClean="0"/>
            </a:br>
            <a:endParaRPr lang="en-US" dirty="0" smtClean="0"/>
          </a:p>
          <a:p>
            <a:pPr>
              <a:spcAft>
                <a:spcPts val="600"/>
              </a:spcAft>
              <a:buNone/>
            </a:pPr>
            <a:r>
              <a:rPr lang="en-US" b="1" dirty="0" smtClean="0">
                <a:solidFill>
                  <a:srgbClr val="960000"/>
                </a:solidFill>
              </a:rPr>
              <a:t> Adverse Event Content Help Desk</a:t>
            </a:r>
          </a:p>
          <a:p>
            <a:pPr lvl="1">
              <a:spcAft>
                <a:spcPts val="600"/>
              </a:spcAft>
            </a:pPr>
            <a:r>
              <a:rPr lang="en-US" sz="2400" dirty="0" smtClean="0"/>
              <a:t>Phone: 301-897-7497</a:t>
            </a:r>
          </a:p>
          <a:p>
            <a:pPr lvl="1">
              <a:spcAft>
                <a:spcPts val="600"/>
              </a:spcAft>
            </a:pPr>
            <a:r>
              <a:rPr lang="en-US" sz="2400" dirty="0" smtClean="0"/>
              <a:t>Fax:  301-230-0159</a:t>
            </a:r>
          </a:p>
          <a:p>
            <a:pPr lvl="1">
              <a:spcAft>
                <a:spcPts val="600"/>
              </a:spcAft>
            </a:pPr>
            <a:r>
              <a:rPr lang="en-US" sz="2400" dirty="0" smtClean="0"/>
              <a:t>Email: </a:t>
            </a:r>
            <a:r>
              <a:rPr lang="en-US" sz="2400" dirty="0" smtClean="0">
                <a:hlinkClick r:id="rId3"/>
              </a:rPr>
              <a:t>adeersmd@tech-res.com</a:t>
            </a:r>
            <a:r>
              <a:rPr lang="en-US" sz="2400" dirty="0" smtClean="0"/>
              <a:t> </a:t>
            </a:r>
          </a:p>
          <a:p>
            <a:pPr lvl="1">
              <a:spcAft>
                <a:spcPts val="600"/>
              </a:spcAft>
            </a:pPr>
            <a:r>
              <a:rPr lang="en-US" sz="2400" dirty="0" smtClean="0"/>
              <a:t>Email for CTCAE v4.0 questions:  </a:t>
            </a:r>
            <a:r>
              <a:rPr lang="en-US" sz="2400" u="sng" dirty="0" smtClean="0"/>
              <a:t>ncictcaehelp@mail.nih.gov</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10287000" cy="1147763"/>
          </a:xfrm>
        </p:spPr>
        <p:txBody>
          <a:bodyPr/>
          <a:lstStyle/>
          <a:p>
            <a:pPr algn="ctr"/>
            <a:r>
              <a:rPr lang="en-US" dirty="0" smtClean="0"/>
              <a:t>INFORMATION ON </a:t>
            </a:r>
            <a:r>
              <a:rPr lang="en-US" cap="all" dirty="0" smtClean="0"/>
              <a:t>Comprehensive Adverse Events and Potential Risks (CAEPR) </a:t>
            </a:r>
            <a:endParaRPr lang="en-US" cap="al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5" name="Straight Arrow Connector 54"/>
          <p:cNvCxnSpPr>
            <a:stCxn id="48" idx="2"/>
            <a:endCxn id="50" idx="0"/>
          </p:cNvCxnSpPr>
          <p:nvPr/>
        </p:nvCxnSpPr>
        <p:spPr bwMode="auto">
          <a:xfrm rot="5400000">
            <a:off x="2097501" y="2577560"/>
            <a:ext cx="636079" cy="1588"/>
          </a:xfrm>
          <a:prstGeom prst="straightConnector1">
            <a:avLst/>
          </a:prstGeom>
          <a:solidFill>
            <a:schemeClr val="accent1"/>
          </a:solidFill>
          <a:ln w="28575" cap="flat" cmpd="sng" algn="ctr">
            <a:solidFill>
              <a:schemeClr val="accent6">
                <a:lumMod val="50000"/>
              </a:schemeClr>
            </a:solidFill>
            <a:prstDash val="solid"/>
            <a:round/>
            <a:headEnd type="none" w="med" len="med"/>
            <a:tailEnd type="arrow"/>
          </a:ln>
          <a:effectLst/>
        </p:spPr>
      </p:cxnSp>
      <p:sp>
        <p:nvSpPr>
          <p:cNvPr id="51" name="Rounded Rectangle 50"/>
          <p:cNvSpPr>
            <a:spLocks noChangeAspect="1"/>
          </p:cNvSpPr>
          <p:nvPr/>
        </p:nvSpPr>
        <p:spPr bwMode="auto">
          <a:xfrm>
            <a:off x="5753100" y="3474553"/>
            <a:ext cx="4114800" cy="796814"/>
          </a:xfrm>
          <a:prstGeom prst="roundRect">
            <a:avLst/>
          </a:prstGeom>
          <a:gradFill flip="none" rotWithShape="1">
            <a:gsLst>
              <a:gs pos="0">
                <a:srgbClr val="8488C4"/>
              </a:gs>
              <a:gs pos="53000">
                <a:srgbClr val="D4DEFF"/>
              </a:gs>
              <a:gs pos="83000">
                <a:srgbClr val="D4DEFF"/>
              </a:gs>
              <a:gs pos="100000">
                <a:srgbClr val="96AB94"/>
              </a:gs>
            </a:gsLst>
            <a:lin ang="16200000" scaled="0"/>
            <a:tileRect/>
          </a:gradFill>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1" compatLnSpc="1">
            <a:prstTxWarp prst="textNoShape">
              <a:avLst/>
            </a:prstTxWarp>
            <a:spAutoFit/>
          </a:bodyPr>
          <a:lstStyle/>
          <a:p>
            <a:pPr marL="0" lvl="1" indent="-114300" algn="ctr" defTabSz="533400">
              <a:lnSpc>
                <a:spcPct val="90000"/>
              </a:lnSpc>
              <a:spcAft>
                <a:spcPct val="15000"/>
              </a:spcAft>
            </a:pPr>
            <a:r>
              <a:rPr lang="en-US" sz="1400" dirty="0" smtClean="0">
                <a:solidFill>
                  <a:schemeClr val="accent3">
                    <a:lumMod val="75000"/>
                  </a:schemeClr>
                </a:solidFill>
              </a:rPr>
              <a:t>IND safety reports: </a:t>
            </a:r>
            <a:r>
              <a:rPr lang="en-US" sz="1400" u="sng" dirty="0" smtClean="0">
                <a:solidFill>
                  <a:schemeClr val="accent3">
                    <a:lumMod val="75000"/>
                  </a:schemeClr>
                </a:solidFill>
              </a:rPr>
              <a:t>Expedited</a:t>
            </a:r>
            <a:r>
              <a:rPr lang="en-US" sz="1400" dirty="0" smtClean="0">
                <a:solidFill>
                  <a:schemeClr val="accent3">
                    <a:lumMod val="75000"/>
                  </a:schemeClr>
                </a:solidFill>
              </a:rPr>
              <a:t> (7- and 15-day) reports (21 CFR 312.32)</a:t>
            </a:r>
          </a:p>
        </p:txBody>
      </p:sp>
      <p:sp>
        <p:nvSpPr>
          <p:cNvPr id="49" name="Rounded Rectangle 48"/>
          <p:cNvSpPr>
            <a:spLocks noChangeAspect="1"/>
          </p:cNvSpPr>
          <p:nvPr/>
        </p:nvSpPr>
        <p:spPr bwMode="auto">
          <a:xfrm>
            <a:off x="5905500" y="2362617"/>
            <a:ext cx="3733800" cy="475023"/>
          </a:xfrm>
          <a:prstGeom prst="roundRect">
            <a:avLst/>
          </a:prstGeom>
          <a:gradFill>
            <a:gsLst>
              <a:gs pos="0">
                <a:srgbClr val="8488C4"/>
              </a:gs>
              <a:gs pos="53000">
                <a:srgbClr val="D4DEFF"/>
              </a:gs>
              <a:gs pos="83000">
                <a:srgbClr val="D4DEFF"/>
              </a:gs>
              <a:gs pos="100000">
                <a:srgbClr val="96AB94"/>
              </a:gs>
            </a:gsLst>
            <a:lin ang="16200000" scaled="0"/>
          </a:gradFill>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1" compatLnSpc="1">
            <a:prstTxWarp prst="textNoShape">
              <a:avLst/>
            </a:prstTxWarp>
            <a:spAutoFit/>
          </a:bodyPr>
          <a:lstStyle/>
          <a:p>
            <a:pPr marL="0" lvl="1" indent="-114300" algn="ctr" defTabSz="533400">
              <a:lnSpc>
                <a:spcPct val="90000"/>
              </a:lnSpc>
              <a:spcAft>
                <a:spcPct val="15000"/>
              </a:spcAft>
            </a:pPr>
            <a:r>
              <a:rPr lang="en-US" sz="1400" dirty="0" smtClean="0">
                <a:solidFill>
                  <a:schemeClr val="accent3">
                    <a:lumMod val="75000"/>
                  </a:schemeClr>
                </a:solidFill>
              </a:rPr>
              <a:t>Investigator reports (21 CFR 312.64(b))</a:t>
            </a:r>
          </a:p>
        </p:txBody>
      </p:sp>
      <p:sp>
        <p:nvSpPr>
          <p:cNvPr id="48" name="Rounded Rectangle 47"/>
          <p:cNvSpPr>
            <a:spLocks noChangeAspect="1"/>
          </p:cNvSpPr>
          <p:nvPr/>
        </p:nvSpPr>
        <p:spPr bwMode="auto">
          <a:xfrm>
            <a:off x="1181100" y="1524000"/>
            <a:ext cx="2468880" cy="735521"/>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1" compatLnSpc="1">
            <a:prstTxWarp prst="textNoShape">
              <a:avLst/>
            </a:prstTxWarp>
            <a:spAutoFit/>
          </a:bodyPr>
          <a:lstStyle/>
          <a:p>
            <a:pPr lvl="0" algn="ctr"/>
            <a:r>
              <a:rPr lang="en-US" sz="2400" dirty="0" smtClean="0"/>
              <a:t>Investigator</a:t>
            </a:r>
            <a:endParaRPr kumimoji="0" lang="en-US" sz="2400" b="0" i="0" u="none" strike="noStrike" cap="none" normalizeH="0" baseline="0" dirty="0" smtClean="0">
              <a:ln>
                <a:noFill/>
              </a:ln>
              <a:solidFill>
                <a:schemeClr val="tx1"/>
              </a:solidFill>
              <a:effectLst/>
              <a:latin typeface="Garamond" pitchFamily="18" charset="0"/>
            </a:endParaRPr>
          </a:p>
        </p:txBody>
      </p:sp>
      <p:sp>
        <p:nvSpPr>
          <p:cNvPr id="50" name="Rounded Rectangle 49"/>
          <p:cNvSpPr>
            <a:spLocks noChangeAspect="1"/>
          </p:cNvSpPr>
          <p:nvPr/>
        </p:nvSpPr>
        <p:spPr bwMode="auto">
          <a:xfrm>
            <a:off x="1181100" y="2895600"/>
            <a:ext cx="2468880" cy="676679"/>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1" compatLnSpc="1">
            <a:prstTxWarp prst="textNoShape">
              <a:avLst/>
            </a:prstTxWarp>
            <a:spAutoFit/>
          </a:bodyPr>
          <a:lstStyle/>
          <a:p>
            <a:pPr lvl="0" algn="ctr" defTabSz="1422400">
              <a:lnSpc>
                <a:spcPct val="90000"/>
              </a:lnSpc>
              <a:spcAft>
                <a:spcPct val="35000"/>
              </a:spcAft>
            </a:pPr>
            <a:r>
              <a:rPr lang="en-US" sz="2400" dirty="0" smtClean="0"/>
              <a:t>Sponsor</a:t>
            </a:r>
            <a:endParaRPr lang="en-US" sz="2400" dirty="0"/>
          </a:p>
        </p:txBody>
      </p:sp>
      <p:sp>
        <p:nvSpPr>
          <p:cNvPr id="57" name="Rounded Rectangle 56"/>
          <p:cNvSpPr/>
          <p:nvPr/>
        </p:nvSpPr>
        <p:spPr bwMode="auto">
          <a:xfrm>
            <a:off x="5524500" y="4800600"/>
            <a:ext cx="4572000" cy="745736"/>
          </a:xfrm>
          <a:prstGeom prst="roundRect">
            <a:avLst/>
          </a:prstGeom>
          <a:solidFill>
            <a:schemeClr val="tx1"/>
          </a:solidFill>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1" compatLnSpc="1">
            <a:prstTxWarp prst="textNoShape">
              <a:avLst/>
            </a:prstTxWarp>
            <a:spAutoFit/>
          </a:bodyPr>
          <a:lstStyle/>
          <a:p>
            <a:pPr marL="0" lvl="1" indent="-114300" algn="ctr" defTabSz="533400">
              <a:lnSpc>
                <a:spcPct val="90000"/>
              </a:lnSpc>
              <a:spcAft>
                <a:spcPct val="15000"/>
              </a:spcAft>
            </a:pPr>
            <a:r>
              <a:rPr lang="en-US" sz="1400" dirty="0" smtClean="0">
                <a:solidFill>
                  <a:schemeClr val="accent3">
                    <a:lumMod val="75000"/>
                  </a:schemeClr>
                </a:solidFill>
              </a:rPr>
              <a:t>Safety reports for bioavailability (BA) or bioequivalence (BE) studies (21 CFR 320.31(d)): </a:t>
            </a:r>
            <a:r>
              <a:rPr lang="en-US" sz="1400" u="sng" dirty="0" smtClean="0">
                <a:solidFill>
                  <a:schemeClr val="accent3">
                    <a:lumMod val="75000"/>
                  </a:schemeClr>
                </a:solidFill>
              </a:rPr>
              <a:t>Expedited</a:t>
            </a:r>
            <a:r>
              <a:rPr lang="en-US" sz="1400" dirty="0" smtClean="0">
                <a:solidFill>
                  <a:schemeClr val="accent3">
                    <a:lumMod val="75000"/>
                  </a:schemeClr>
                </a:solidFill>
              </a:rPr>
              <a:t> reports </a:t>
            </a:r>
          </a:p>
        </p:txBody>
      </p:sp>
      <p:sp>
        <p:nvSpPr>
          <p:cNvPr id="58" name="Rounded Rectangle 57"/>
          <p:cNvSpPr>
            <a:spLocks noChangeAspect="1"/>
          </p:cNvSpPr>
          <p:nvPr/>
        </p:nvSpPr>
        <p:spPr bwMode="auto">
          <a:xfrm>
            <a:off x="2095500" y="5379701"/>
            <a:ext cx="3200400" cy="676679"/>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1" compatLnSpc="1">
            <a:prstTxWarp prst="textNoShape">
              <a:avLst/>
            </a:prstTxWarp>
            <a:spAutoFit/>
          </a:bodyPr>
          <a:lstStyle/>
          <a:p>
            <a:pPr lvl="0" algn="ctr" defTabSz="1422400">
              <a:lnSpc>
                <a:spcPct val="90000"/>
              </a:lnSpc>
              <a:spcAft>
                <a:spcPct val="35000"/>
              </a:spcAft>
            </a:pPr>
            <a:r>
              <a:rPr lang="en-US" sz="2400" dirty="0" smtClean="0"/>
              <a:t>All Investigators</a:t>
            </a:r>
          </a:p>
        </p:txBody>
      </p:sp>
      <p:sp>
        <p:nvSpPr>
          <p:cNvPr id="62" name="Rounded Rectangle 61"/>
          <p:cNvSpPr>
            <a:spLocks noChangeAspect="1"/>
          </p:cNvSpPr>
          <p:nvPr/>
        </p:nvSpPr>
        <p:spPr bwMode="auto">
          <a:xfrm>
            <a:off x="861060" y="5379701"/>
            <a:ext cx="1005840" cy="676679"/>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1" compatLnSpc="1">
            <a:prstTxWarp prst="textNoShape">
              <a:avLst/>
            </a:prstTxWarp>
            <a:spAutoFit/>
          </a:bodyPr>
          <a:lstStyle/>
          <a:p>
            <a:pPr lvl="0" algn="ctr" defTabSz="1422400">
              <a:lnSpc>
                <a:spcPct val="90000"/>
              </a:lnSpc>
              <a:spcAft>
                <a:spcPct val="35000"/>
              </a:spcAft>
            </a:pPr>
            <a:r>
              <a:rPr lang="en-US" sz="2400" dirty="0" smtClean="0"/>
              <a:t>FDA</a:t>
            </a:r>
            <a:endParaRPr lang="en-US" sz="2400" dirty="0"/>
          </a:p>
        </p:txBody>
      </p:sp>
      <p:sp>
        <p:nvSpPr>
          <p:cNvPr id="17" name="Rectangle 2"/>
          <p:cNvSpPr>
            <a:spLocks noGrp="1" noChangeArrowheads="1"/>
          </p:cNvSpPr>
          <p:nvPr>
            <p:ph type="title"/>
          </p:nvPr>
        </p:nvSpPr>
        <p:spPr>
          <a:xfrm>
            <a:off x="0" y="228600"/>
            <a:ext cx="10287000" cy="1147763"/>
          </a:xfrm>
        </p:spPr>
        <p:txBody>
          <a:bodyPr/>
          <a:lstStyle/>
          <a:p>
            <a:r>
              <a:rPr lang="en-US" sz="4000" dirty="0" smtClean="0">
                <a:solidFill>
                  <a:srgbClr val="C00000"/>
                </a:solidFill>
                <a:latin typeface="Trebuchet MS" pitchFamily="34" charset="0"/>
              </a:rPr>
              <a:t>What does the Final Rule address?</a:t>
            </a:r>
            <a:endParaRPr lang="en-US" sz="4000" dirty="0"/>
          </a:p>
        </p:txBody>
      </p:sp>
      <p:cxnSp>
        <p:nvCxnSpPr>
          <p:cNvPr id="18" name="Straight Connector 17"/>
          <p:cNvCxnSpPr>
            <a:stCxn id="49" idx="1"/>
          </p:cNvCxnSpPr>
          <p:nvPr/>
        </p:nvCxnSpPr>
        <p:spPr bwMode="auto">
          <a:xfrm rot="10800000">
            <a:off x="2476500" y="2590801"/>
            <a:ext cx="3429000" cy="9329"/>
          </a:xfrm>
          <a:prstGeom prst="line">
            <a:avLst/>
          </a:prstGeom>
          <a:solidFill>
            <a:schemeClr val="accent1"/>
          </a:solidFill>
          <a:ln w="50800" cap="flat" cmpd="sng" algn="ctr">
            <a:solidFill>
              <a:schemeClr val="accent3">
                <a:lumMod val="50000"/>
              </a:schemeClr>
            </a:solidFill>
            <a:prstDash val="sysDot"/>
            <a:round/>
            <a:headEnd type="none" w="med" len="med"/>
            <a:tailEnd type="none" w="med" len="med"/>
          </a:ln>
          <a:effectLst/>
        </p:spPr>
      </p:cxnSp>
      <p:cxnSp>
        <p:nvCxnSpPr>
          <p:cNvPr id="19" name="Straight Connector 18"/>
          <p:cNvCxnSpPr>
            <a:stCxn id="51" idx="1"/>
          </p:cNvCxnSpPr>
          <p:nvPr/>
        </p:nvCxnSpPr>
        <p:spPr bwMode="auto">
          <a:xfrm rot="10800000" flipV="1">
            <a:off x="1409700" y="3872960"/>
            <a:ext cx="4343400" cy="13240"/>
          </a:xfrm>
          <a:prstGeom prst="line">
            <a:avLst/>
          </a:prstGeom>
          <a:solidFill>
            <a:schemeClr val="accent1"/>
          </a:solidFill>
          <a:ln w="50800" cap="flat" cmpd="sng" algn="ctr">
            <a:solidFill>
              <a:schemeClr val="accent3">
                <a:lumMod val="50000"/>
              </a:schemeClr>
            </a:solidFill>
            <a:prstDash val="sysDot"/>
            <a:round/>
            <a:headEnd type="none" w="med" len="med"/>
            <a:tailEnd type="none" w="med" len="med"/>
          </a:ln>
          <a:effectLst/>
        </p:spPr>
      </p:cxnSp>
      <p:cxnSp>
        <p:nvCxnSpPr>
          <p:cNvPr id="22" name="Straight Connector 21"/>
          <p:cNvCxnSpPr/>
          <p:nvPr/>
        </p:nvCxnSpPr>
        <p:spPr bwMode="auto">
          <a:xfrm rot="10800000">
            <a:off x="1409700" y="5029200"/>
            <a:ext cx="4114800" cy="0"/>
          </a:xfrm>
          <a:prstGeom prst="line">
            <a:avLst/>
          </a:prstGeom>
          <a:solidFill>
            <a:schemeClr val="accent1"/>
          </a:solidFill>
          <a:ln w="25400" cap="flat" cmpd="dbl" algn="ctr">
            <a:solidFill>
              <a:schemeClr val="bg2"/>
            </a:solidFill>
            <a:prstDash val="sysDot"/>
            <a:round/>
            <a:headEnd type="none" w="med" len="med"/>
            <a:tailEnd type="none" w="med" len="med"/>
          </a:ln>
          <a:effectLst/>
        </p:spPr>
      </p:cxnSp>
      <p:cxnSp>
        <p:nvCxnSpPr>
          <p:cNvPr id="21" name="Straight Arrow Connector 20"/>
          <p:cNvCxnSpPr/>
          <p:nvPr/>
        </p:nvCxnSpPr>
        <p:spPr bwMode="auto">
          <a:xfrm rot="5400000">
            <a:off x="494506" y="4495800"/>
            <a:ext cx="1829594" cy="794"/>
          </a:xfrm>
          <a:prstGeom prst="straightConnector1">
            <a:avLst/>
          </a:prstGeom>
          <a:solidFill>
            <a:schemeClr val="accent1"/>
          </a:solidFill>
          <a:ln w="28575" cap="flat" cmpd="sng" algn="ctr">
            <a:solidFill>
              <a:schemeClr val="accent6">
                <a:lumMod val="50000"/>
              </a:schemeClr>
            </a:solidFill>
            <a:prstDash val="solid"/>
            <a:round/>
            <a:headEnd type="none" w="med" len="med"/>
            <a:tailEnd type="arrow"/>
          </a:ln>
          <a:effectLst/>
        </p:spPr>
      </p:cxnSp>
      <p:cxnSp>
        <p:nvCxnSpPr>
          <p:cNvPr id="33" name="Straight Arrow Connector 32"/>
          <p:cNvCxnSpPr/>
          <p:nvPr/>
        </p:nvCxnSpPr>
        <p:spPr bwMode="auto">
          <a:xfrm rot="5400000">
            <a:off x="2475706" y="4495006"/>
            <a:ext cx="1828800" cy="1588"/>
          </a:xfrm>
          <a:prstGeom prst="straightConnector1">
            <a:avLst/>
          </a:prstGeom>
          <a:solidFill>
            <a:schemeClr val="accent1"/>
          </a:solidFill>
          <a:ln w="28575" cap="flat" cmpd="sng" algn="ctr">
            <a:solidFill>
              <a:schemeClr val="accent6">
                <a:lumMod val="50000"/>
              </a:schemeClr>
            </a:solidFill>
            <a:prstDash val="solid"/>
            <a:round/>
            <a:headEnd type="none" w="med" len="med"/>
            <a:tailEnd type="arrow"/>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blinds(horizontal)">
                                      <p:cBhvr>
                                        <p:cTn id="7" dur="500"/>
                                        <p:tgtEl>
                                          <p:spTgt spid="49"/>
                                        </p:tgtEl>
                                      </p:cBhvr>
                                    </p:animEffect>
                                  </p:childTnLst>
                                </p:cTn>
                              </p:par>
                              <p:par>
                                <p:cTn id="8" presetID="3" presetClass="entr" presetSubtype="10"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blinds(horizontal)">
                                      <p:cBhvr>
                                        <p:cTn id="10" dur="500"/>
                                        <p:tgtEl>
                                          <p:spTgt spid="18"/>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1"/>
                                        </p:tgtEl>
                                        <p:attrNameLst>
                                          <p:attrName>style.visibility</p:attrName>
                                        </p:attrNameLst>
                                      </p:cBhvr>
                                      <p:to>
                                        <p:strVal val="visible"/>
                                      </p:to>
                                    </p:set>
                                    <p:animEffect transition="in" filter="blinds(horizontal)">
                                      <p:cBhvr>
                                        <p:cTn id="15" dur="500"/>
                                        <p:tgtEl>
                                          <p:spTgt spid="51"/>
                                        </p:tgtEl>
                                      </p:cBhvr>
                                    </p:animEffect>
                                  </p:childTnLst>
                                </p:cTn>
                              </p:par>
                              <p:par>
                                <p:cTn id="16" presetID="3" presetClass="entr" presetSubtype="10" fill="hold"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blinds(horizontal)">
                                      <p:cBhvr>
                                        <p:cTn id="18" dur="5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57"/>
                                        </p:tgtEl>
                                        <p:attrNameLst>
                                          <p:attrName>style.visibility</p:attrName>
                                        </p:attrNameLst>
                                      </p:cBhvr>
                                      <p:to>
                                        <p:strVal val="visible"/>
                                      </p:to>
                                    </p:set>
                                    <p:animEffect transition="in" filter="blinds(horizontal)">
                                      <p:cBhvr>
                                        <p:cTn id="23" dur="500"/>
                                        <p:tgtEl>
                                          <p:spTgt spid="57"/>
                                        </p:tgtEl>
                                      </p:cBhvr>
                                    </p:animEffect>
                                  </p:childTnLst>
                                </p:cTn>
                              </p:par>
                              <p:par>
                                <p:cTn id="24" presetID="3" presetClass="entr" presetSubtype="10" fill="hold" nodeType="with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blinds(horizontal)">
                                      <p:cBhvr>
                                        <p:cTn id="26"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49" grpId="0" animBg="1"/>
      <p:bldP spid="57"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sz="3000" dirty="0" smtClean="0"/>
              <a:t>Purpose of </a:t>
            </a:r>
            <a:r>
              <a:rPr lang="en-US" sz="3000" dirty="0" smtClean="0">
                <a:solidFill>
                  <a:srgbClr val="960000"/>
                </a:solidFill>
              </a:rPr>
              <a:t>C</a:t>
            </a:r>
            <a:r>
              <a:rPr lang="en-US" sz="3000" dirty="0" smtClean="0"/>
              <a:t>omprehensive </a:t>
            </a:r>
            <a:r>
              <a:rPr lang="en-US" sz="3000" dirty="0" smtClean="0">
                <a:solidFill>
                  <a:srgbClr val="960000"/>
                </a:solidFill>
              </a:rPr>
              <a:t>A</a:t>
            </a:r>
            <a:r>
              <a:rPr lang="en-US" sz="3000" dirty="0" smtClean="0"/>
              <a:t>dverse </a:t>
            </a:r>
            <a:r>
              <a:rPr lang="en-US" sz="3000" dirty="0" smtClean="0">
                <a:solidFill>
                  <a:srgbClr val="960000"/>
                </a:solidFill>
              </a:rPr>
              <a:t>E</a:t>
            </a:r>
            <a:r>
              <a:rPr lang="en-US" sz="3000" dirty="0" smtClean="0"/>
              <a:t>vents and </a:t>
            </a:r>
            <a:r>
              <a:rPr lang="en-US" sz="3000" dirty="0" smtClean="0">
                <a:solidFill>
                  <a:srgbClr val="960000"/>
                </a:solidFill>
              </a:rPr>
              <a:t>P</a:t>
            </a:r>
            <a:r>
              <a:rPr lang="en-US" sz="3000" dirty="0" smtClean="0"/>
              <a:t>otential </a:t>
            </a:r>
            <a:r>
              <a:rPr lang="en-US" sz="3000" dirty="0" smtClean="0">
                <a:solidFill>
                  <a:srgbClr val="960000"/>
                </a:solidFill>
              </a:rPr>
              <a:t>R</a:t>
            </a:r>
            <a:r>
              <a:rPr lang="en-US" sz="3000" dirty="0" smtClean="0"/>
              <a:t>isks (CAEPR)</a:t>
            </a:r>
            <a:endParaRPr lang="en-US" sz="3000" dirty="0"/>
          </a:p>
        </p:txBody>
      </p:sp>
      <p:sp>
        <p:nvSpPr>
          <p:cNvPr id="2053" name="Rectangle 5"/>
          <p:cNvSpPr>
            <a:spLocks noGrp="1" noChangeArrowheads="1"/>
          </p:cNvSpPr>
          <p:nvPr>
            <p:ph type="body" idx="1"/>
          </p:nvPr>
        </p:nvSpPr>
        <p:spPr/>
        <p:txBody>
          <a:bodyPr/>
          <a:lstStyle/>
          <a:p>
            <a:pPr>
              <a:spcAft>
                <a:spcPts val="1200"/>
              </a:spcAft>
            </a:pPr>
            <a:r>
              <a:rPr lang="en-US" dirty="0" smtClean="0"/>
              <a:t>Provides a single source document listing the AEs at least possibly associated with an investigational agent</a:t>
            </a:r>
          </a:p>
          <a:p>
            <a:pPr>
              <a:spcAft>
                <a:spcPts val="1200"/>
              </a:spcAft>
            </a:pPr>
            <a:r>
              <a:rPr lang="en-US" dirty="0" smtClean="0"/>
              <a:t>When sufficient patient experience (e.g., 100 patients) is available, CAEPR provides the relative AE frequency  for the Informed Consent Document (ICD) Risk List </a:t>
            </a:r>
          </a:p>
          <a:p>
            <a:pPr>
              <a:spcAft>
                <a:spcPts val="1200"/>
              </a:spcAft>
            </a:pPr>
            <a:r>
              <a:rPr lang="en-US" dirty="0" smtClean="0"/>
              <a:t>Provides comprehensive list of all AEs to be included in the ICD</a:t>
            </a:r>
          </a:p>
          <a:p>
            <a:pPr marL="742950" lvl="2" indent="-342900">
              <a:spcAft>
                <a:spcPts val="1200"/>
              </a:spcAft>
            </a:pPr>
            <a:r>
              <a:rPr lang="en-US" dirty="0" smtClean="0"/>
              <a:t>ALL AEs must be included in the ICD with the exception of AEs in the “Reported but Undetermined” attribution CAEPR category: they are not required by NCI to be included, but are left to IRB discretion</a:t>
            </a:r>
          </a:p>
          <a:p>
            <a:pPr>
              <a:spcAft>
                <a:spcPts val="1200"/>
              </a:spcAft>
            </a:pPr>
            <a:r>
              <a:rPr lang="en-US" dirty="0" smtClean="0"/>
              <a:t>Always used within NCI's agent-specific protocol templates </a:t>
            </a:r>
          </a:p>
          <a:p>
            <a:pPr>
              <a:spcAft>
                <a:spcPts val="1200"/>
              </a:spcAft>
            </a:pPr>
            <a:endParaRPr lang="en-US" dirty="0" smtClean="0"/>
          </a:p>
          <a:p>
            <a:pPr lvl="1">
              <a:spcAft>
                <a:spcPts val="1200"/>
              </a:spcAft>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anim calcmode="lin" valueType="num">
                                      <p:cBhvr additive="base">
                                        <p:cTn id="7" dur="500" fill="hold"/>
                                        <p:tgtEl>
                                          <p:spTgt spid="205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5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53">
                                            <p:txEl>
                                              <p:pRg st="1" end="1"/>
                                            </p:txEl>
                                          </p:spTgt>
                                        </p:tgtEl>
                                        <p:attrNameLst>
                                          <p:attrName>style.visibility</p:attrName>
                                        </p:attrNameLst>
                                      </p:cBhvr>
                                      <p:to>
                                        <p:strVal val="visible"/>
                                      </p:to>
                                    </p:set>
                                    <p:anim calcmode="lin" valueType="num">
                                      <p:cBhvr additive="base">
                                        <p:cTn id="13" dur="500" fill="hold"/>
                                        <p:tgtEl>
                                          <p:spTgt spid="205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5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53">
                                            <p:txEl>
                                              <p:pRg st="2" end="2"/>
                                            </p:txEl>
                                          </p:spTgt>
                                        </p:tgtEl>
                                        <p:attrNameLst>
                                          <p:attrName>style.visibility</p:attrName>
                                        </p:attrNameLst>
                                      </p:cBhvr>
                                      <p:to>
                                        <p:strVal val="visible"/>
                                      </p:to>
                                    </p:set>
                                    <p:anim calcmode="lin" valueType="num">
                                      <p:cBhvr additive="base">
                                        <p:cTn id="19" dur="500" fill="hold"/>
                                        <p:tgtEl>
                                          <p:spTgt spid="205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5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2053">
                                            <p:txEl>
                                              <p:pRg st="3" end="3"/>
                                            </p:txEl>
                                          </p:spTgt>
                                        </p:tgtEl>
                                        <p:attrNameLst>
                                          <p:attrName>style.visibility</p:attrName>
                                        </p:attrNameLst>
                                      </p:cBhvr>
                                      <p:to>
                                        <p:strVal val="visible"/>
                                      </p:to>
                                    </p:set>
                                    <p:anim calcmode="lin" valueType="num">
                                      <p:cBhvr additive="base">
                                        <p:cTn id="23" dur="500" fill="hold"/>
                                        <p:tgtEl>
                                          <p:spTgt spid="2053">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05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2053">
                                            <p:txEl>
                                              <p:pRg st="4" end="4"/>
                                            </p:txEl>
                                          </p:spTgt>
                                        </p:tgtEl>
                                        <p:attrNameLst>
                                          <p:attrName>style.visibility</p:attrName>
                                        </p:attrNameLst>
                                      </p:cBhvr>
                                      <p:to>
                                        <p:strVal val="visible"/>
                                      </p:to>
                                    </p:set>
                                    <p:anim calcmode="lin" valueType="num">
                                      <p:cBhvr additive="base">
                                        <p:cTn id="29" dur="500" fill="hold"/>
                                        <p:tgtEl>
                                          <p:spTgt spid="2053">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205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build="p" bldLvl="2"/>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smtClean="0"/>
              <a:t>Sources for CAEPR Information</a:t>
            </a:r>
            <a:endParaRPr lang="en-US" dirty="0"/>
          </a:p>
        </p:txBody>
      </p:sp>
      <p:sp>
        <p:nvSpPr>
          <p:cNvPr id="13315" name="Rectangle 3"/>
          <p:cNvSpPr>
            <a:spLocks noGrp="1" noChangeArrowheads="1"/>
          </p:cNvSpPr>
          <p:nvPr>
            <p:ph type="body" idx="1"/>
          </p:nvPr>
        </p:nvSpPr>
        <p:spPr/>
        <p:txBody>
          <a:bodyPr/>
          <a:lstStyle/>
          <a:p>
            <a:r>
              <a:rPr lang="en-US" dirty="0" smtClean="0"/>
              <a:t>Primary Source:</a:t>
            </a:r>
          </a:p>
          <a:p>
            <a:pPr lvl="1"/>
            <a:r>
              <a:rPr lang="en-US" dirty="0" smtClean="0"/>
              <a:t>Investigator’s Brochure</a:t>
            </a:r>
            <a:br>
              <a:rPr lang="en-US" dirty="0" smtClean="0"/>
            </a:br>
            <a:endParaRPr lang="en-US" dirty="0" smtClean="0"/>
          </a:p>
          <a:p>
            <a:r>
              <a:rPr lang="en-US" dirty="0" smtClean="0"/>
              <a:t>Secondary Sources:</a:t>
            </a:r>
          </a:p>
          <a:p>
            <a:pPr lvl="1"/>
            <a:r>
              <a:rPr lang="en-US" dirty="0" smtClean="0"/>
              <a:t>Company Communications </a:t>
            </a:r>
          </a:p>
          <a:p>
            <a:pPr lvl="1"/>
            <a:r>
              <a:rPr lang="en-US" dirty="0" smtClean="0"/>
              <a:t>Package Insert</a:t>
            </a:r>
          </a:p>
          <a:p>
            <a:pPr lvl="1"/>
            <a:r>
              <a:rPr lang="en-US" dirty="0" smtClean="0"/>
              <a:t>Publications and Abstracts</a:t>
            </a:r>
          </a:p>
          <a:p>
            <a:pPr lvl="1"/>
            <a:r>
              <a:rPr lang="en-US" dirty="0" smtClean="0"/>
              <a:t>AdEERS/caAERS Reports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500" fill="hold"/>
                                        <p:tgtEl>
                                          <p:spTgt spid="1331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3315">
                                            <p:txEl>
                                              <p:pRg st="3" end="3"/>
                                            </p:txEl>
                                          </p:spTgt>
                                        </p:tgtEl>
                                        <p:attrNameLst>
                                          <p:attrName>style.visibility</p:attrName>
                                        </p:attrNameLst>
                                      </p:cBhvr>
                                      <p:to>
                                        <p:strVal val="visible"/>
                                      </p:to>
                                    </p:set>
                                    <p:anim calcmode="lin" valueType="num">
                                      <p:cBhvr additive="base">
                                        <p:cTn id="25" dur="500" fill="hold"/>
                                        <p:tgtEl>
                                          <p:spTgt spid="1331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3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3315">
                                            <p:txEl>
                                              <p:pRg st="4" end="4"/>
                                            </p:txEl>
                                          </p:spTgt>
                                        </p:tgtEl>
                                        <p:attrNameLst>
                                          <p:attrName>style.visibility</p:attrName>
                                        </p:attrNameLst>
                                      </p:cBhvr>
                                      <p:to>
                                        <p:strVal val="visible"/>
                                      </p:to>
                                    </p:set>
                                    <p:anim calcmode="lin" valueType="num">
                                      <p:cBhvr additive="base">
                                        <p:cTn id="31" dur="500" fill="hold"/>
                                        <p:tgtEl>
                                          <p:spTgt spid="1331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331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3315">
                                            <p:txEl>
                                              <p:pRg st="5" end="5"/>
                                            </p:txEl>
                                          </p:spTgt>
                                        </p:tgtEl>
                                        <p:attrNameLst>
                                          <p:attrName>style.visibility</p:attrName>
                                        </p:attrNameLst>
                                      </p:cBhvr>
                                      <p:to>
                                        <p:strVal val="visible"/>
                                      </p:to>
                                    </p:set>
                                    <p:anim calcmode="lin" valueType="num">
                                      <p:cBhvr additive="base">
                                        <p:cTn id="37" dur="500" fill="hold"/>
                                        <p:tgtEl>
                                          <p:spTgt spid="1331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331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3315">
                                            <p:txEl>
                                              <p:pRg st="6" end="6"/>
                                            </p:txEl>
                                          </p:spTgt>
                                        </p:tgtEl>
                                        <p:attrNameLst>
                                          <p:attrName>style.visibility</p:attrName>
                                        </p:attrNameLst>
                                      </p:cBhvr>
                                      <p:to>
                                        <p:strVal val="visible"/>
                                      </p:to>
                                    </p:set>
                                    <p:anim calcmode="lin" valueType="num">
                                      <p:cBhvr additive="base">
                                        <p:cTn id="43" dur="500" fill="hold"/>
                                        <p:tgtEl>
                                          <p:spTgt spid="13315">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331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bldLvl="2"/>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mtClean="0"/>
              <a:t>What the CAEPR is Not</a:t>
            </a:r>
            <a:endParaRPr lang="en-US"/>
          </a:p>
        </p:txBody>
      </p:sp>
      <p:sp>
        <p:nvSpPr>
          <p:cNvPr id="19459" name="Rectangle 3"/>
          <p:cNvSpPr>
            <a:spLocks noGrp="1" noChangeArrowheads="1"/>
          </p:cNvSpPr>
          <p:nvPr>
            <p:ph type="body" idx="1"/>
          </p:nvPr>
        </p:nvSpPr>
        <p:spPr/>
        <p:txBody>
          <a:bodyPr/>
          <a:lstStyle/>
          <a:p>
            <a:pPr>
              <a:spcAft>
                <a:spcPts val="1200"/>
              </a:spcAft>
            </a:pPr>
            <a:r>
              <a:rPr lang="en-US" dirty="0" smtClean="0"/>
              <a:t>CAEPRs are </a:t>
            </a:r>
            <a:r>
              <a:rPr lang="en-US" b="1" dirty="0" smtClean="0">
                <a:solidFill>
                  <a:srgbClr val="960000"/>
                </a:solidFill>
              </a:rPr>
              <a:t>NOT</a:t>
            </a:r>
            <a:r>
              <a:rPr lang="en-US" dirty="0" smtClean="0"/>
              <a:t> regulatory documents but simply a tool to help the clinical sites prepare their ICD</a:t>
            </a:r>
          </a:p>
          <a:p>
            <a:pPr>
              <a:spcAft>
                <a:spcPts val="1200"/>
              </a:spcAft>
            </a:pPr>
            <a:r>
              <a:rPr lang="en-US" dirty="0" smtClean="0"/>
              <a:t>CAEPRs do not consider severity</a:t>
            </a:r>
          </a:p>
          <a:p>
            <a:pPr>
              <a:spcAft>
                <a:spcPts val="1200"/>
              </a:spcAft>
            </a:pPr>
            <a:r>
              <a:rPr lang="en-US" dirty="0" smtClean="0"/>
              <a:t>CAEPRs do not normally include data from combination trials, </a:t>
            </a:r>
            <a:r>
              <a:rPr lang="en-US" b="1" dirty="0" smtClean="0">
                <a:solidFill>
                  <a:srgbClr val="960000"/>
                </a:solidFill>
              </a:rPr>
              <a:t>UNLESS</a:t>
            </a:r>
            <a:r>
              <a:rPr lang="en-US" dirty="0" smtClean="0"/>
              <a:t> the AE can be attributed as at least possibly associated with the investigational agent</a:t>
            </a:r>
          </a:p>
          <a:p>
            <a:pPr>
              <a:spcAft>
                <a:spcPts val="1200"/>
              </a:spcAft>
            </a:pPr>
            <a:r>
              <a:rPr lang="en-US" dirty="0" smtClean="0"/>
              <a:t>Does not usually include routine AE information (e.g., CDUS data), since not all of this information is reviewed/confirmed by the IDB Senior Investigator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additive="base">
                                        <p:cTn id="13" dur="500" fill="hold"/>
                                        <p:tgtEl>
                                          <p:spTgt spid="1945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94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9459">
                                            <p:txEl>
                                              <p:pRg st="2" end="2"/>
                                            </p:txEl>
                                          </p:spTgt>
                                        </p:tgtEl>
                                        <p:attrNameLst>
                                          <p:attrName>style.visibility</p:attrName>
                                        </p:attrNameLst>
                                      </p:cBhvr>
                                      <p:to>
                                        <p:strVal val="visible"/>
                                      </p:to>
                                    </p:set>
                                    <p:anim calcmode="lin" valueType="num">
                                      <p:cBhvr additive="base">
                                        <p:cTn id="19" dur="500" fill="hold"/>
                                        <p:tgtEl>
                                          <p:spTgt spid="1945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94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9459">
                                            <p:txEl>
                                              <p:pRg st="3" end="3"/>
                                            </p:txEl>
                                          </p:spTgt>
                                        </p:tgtEl>
                                        <p:attrNameLst>
                                          <p:attrName>style.visibility</p:attrName>
                                        </p:attrNameLst>
                                      </p:cBhvr>
                                      <p:to>
                                        <p:strVal val="visible"/>
                                      </p:to>
                                    </p:set>
                                    <p:anim calcmode="lin" valueType="num">
                                      <p:cBhvr additive="base">
                                        <p:cTn id="25" dur="500" fill="hold"/>
                                        <p:tgtEl>
                                          <p:spTgt spid="1945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945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sz="3000" dirty="0" smtClean="0"/>
              <a:t>Purpose of the </a:t>
            </a:r>
            <a:r>
              <a:rPr lang="en-US" sz="3000" dirty="0" smtClean="0">
                <a:solidFill>
                  <a:srgbClr val="960000"/>
                </a:solidFill>
              </a:rPr>
              <a:t>S</a:t>
            </a:r>
            <a:r>
              <a:rPr lang="en-US" sz="3000" dirty="0" smtClean="0"/>
              <a:t>pecific</a:t>
            </a:r>
            <a:r>
              <a:rPr lang="en-US" sz="3000" dirty="0" smtClean="0">
                <a:solidFill>
                  <a:srgbClr val="960000"/>
                </a:solidFill>
              </a:rPr>
              <a:t> P</a:t>
            </a:r>
            <a:r>
              <a:rPr lang="en-US" sz="3000" dirty="0" smtClean="0"/>
              <a:t>rotocol</a:t>
            </a:r>
            <a:r>
              <a:rPr lang="en-US" sz="3000" dirty="0" smtClean="0">
                <a:solidFill>
                  <a:srgbClr val="960000"/>
                </a:solidFill>
              </a:rPr>
              <a:t> E</a:t>
            </a:r>
            <a:r>
              <a:rPr lang="en-US" sz="3000" dirty="0" smtClean="0"/>
              <a:t>xceptions</a:t>
            </a:r>
            <a:r>
              <a:rPr lang="en-US" sz="3000" dirty="0" smtClean="0">
                <a:solidFill>
                  <a:srgbClr val="960000"/>
                </a:solidFill>
              </a:rPr>
              <a:t> </a:t>
            </a:r>
            <a:r>
              <a:rPr lang="en-US" sz="3000" dirty="0" smtClean="0"/>
              <a:t>to</a:t>
            </a:r>
            <a:r>
              <a:rPr lang="en-US" sz="3000" dirty="0" smtClean="0">
                <a:solidFill>
                  <a:srgbClr val="960000"/>
                </a:solidFill>
              </a:rPr>
              <a:t> E</a:t>
            </a:r>
            <a:r>
              <a:rPr lang="en-US" sz="3000" dirty="0" smtClean="0"/>
              <a:t>xpedited</a:t>
            </a:r>
            <a:r>
              <a:rPr lang="en-US" sz="3000" dirty="0" smtClean="0">
                <a:solidFill>
                  <a:srgbClr val="960000"/>
                </a:solidFill>
              </a:rPr>
              <a:t> R</a:t>
            </a:r>
            <a:r>
              <a:rPr lang="en-US" sz="3000" dirty="0" smtClean="0"/>
              <a:t>eporting</a:t>
            </a:r>
            <a:r>
              <a:rPr lang="en-US" sz="3000" dirty="0" smtClean="0">
                <a:solidFill>
                  <a:srgbClr val="960000"/>
                </a:solidFill>
              </a:rPr>
              <a:t> (SPEER) </a:t>
            </a:r>
            <a:r>
              <a:rPr lang="en-US" sz="3000" dirty="0" smtClean="0"/>
              <a:t>Section of the CAEPR</a:t>
            </a:r>
            <a:endParaRPr lang="en-US" sz="3000" dirty="0"/>
          </a:p>
        </p:txBody>
      </p:sp>
      <p:sp>
        <p:nvSpPr>
          <p:cNvPr id="2053" name="Rectangle 5"/>
          <p:cNvSpPr>
            <a:spLocks noGrp="1" noChangeArrowheads="1"/>
          </p:cNvSpPr>
          <p:nvPr>
            <p:ph type="body" idx="1"/>
          </p:nvPr>
        </p:nvSpPr>
        <p:spPr/>
        <p:txBody>
          <a:bodyPr/>
          <a:lstStyle/>
          <a:p>
            <a:r>
              <a:rPr lang="en-US" sz="2000" b="1" dirty="0" smtClean="0"/>
              <a:t>Formerly known as the </a:t>
            </a:r>
            <a:r>
              <a:rPr lang="en-US" sz="2000" b="1" i="1" dirty="0" smtClean="0"/>
              <a:t>Agent Specific Adverse Events List </a:t>
            </a:r>
            <a:r>
              <a:rPr lang="en-US" sz="2000" b="1" dirty="0" smtClean="0"/>
              <a:t>(ASAEL) </a:t>
            </a:r>
          </a:p>
          <a:p>
            <a:r>
              <a:rPr lang="en-US" sz="2000" b="1" dirty="0" smtClean="0"/>
              <a:t>Provides a subset of high-frequency AEs (~10%) that are to be considered expected for the investigational agent (Adverse Reactions) </a:t>
            </a:r>
          </a:p>
          <a:p>
            <a:pPr lvl="1"/>
            <a:r>
              <a:rPr lang="en-US" sz="1800" dirty="0" smtClean="0"/>
              <a:t>Filtering out high-frequency AEs allows IDB to focus on incoming AEs that:</a:t>
            </a:r>
          </a:p>
          <a:p>
            <a:pPr lvl="2"/>
            <a:r>
              <a:rPr lang="en-US" sz="1800" dirty="0" smtClean="0"/>
              <a:t>Are unexpected </a:t>
            </a:r>
          </a:p>
          <a:p>
            <a:pPr lvl="2"/>
            <a:r>
              <a:rPr lang="en-US" sz="1800" dirty="0" smtClean="0"/>
              <a:t>Are causally related to the investigational agent</a:t>
            </a:r>
          </a:p>
          <a:p>
            <a:pPr lvl="2"/>
            <a:r>
              <a:rPr lang="en-US" sz="1800" dirty="0" smtClean="0"/>
              <a:t>Are serious </a:t>
            </a:r>
          </a:p>
          <a:p>
            <a:pPr lvl="0"/>
            <a:r>
              <a:rPr lang="en-US" sz="2000" b="1" dirty="0" smtClean="0"/>
              <a:t>Future plans: all NCI-sponsored trials will include AEs in the SPEER as protocol-specific exceptions to expedited reporting</a:t>
            </a:r>
            <a:endParaRPr lang="en-US" sz="2000" dirty="0" smtClean="0"/>
          </a:p>
          <a:p>
            <a:pPr lvl="1"/>
            <a:r>
              <a:rPr lang="en-US" sz="1800" dirty="0" smtClean="0"/>
              <a:t>Would reduce the time the clinical sites must spend reporting, in an expedited fashion, common/expected AEs </a:t>
            </a:r>
          </a:p>
          <a:p>
            <a:pPr lvl="1"/>
            <a:endParaRPr lang="en-US" sz="1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anim calcmode="lin" valueType="num">
                                      <p:cBhvr additive="base">
                                        <p:cTn id="7" dur="500" fill="hold"/>
                                        <p:tgtEl>
                                          <p:spTgt spid="205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5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53">
                                            <p:txEl>
                                              <p:pRg st="1" end="1"/>
                                            </p:txEl>
                                          </p:spTgt>
                                        </p:tgtEl>
                                        <p:attrNameLst>
                                          <p:attrName>style.visibility</p:attrName>
                                        </p:attrNameLst>
                                      </p:cBhvr>
                                      <p:to>
                                        <p:strVal val="visible"/>
                                      </p:to>
                                    </p:set>
                                    <p:anim calcmode="lin" valueType="num">
                                      <p:cBhvr additive="base">
                                        <p:cTn id="13" dur="500" fill="hold"/>
                                        <p:tgtEl>
                                          <p:spTgt spid="205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5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53">
                                            <p:txEl>
                                              <p:pRg st="2" end="2"/>
                                            </p:txEl>
                                          </p:spTgt>
                                        </p:tgtEl>
                                        <p:attrNameLst>
                                          <p:attrName>style.visibility</p:attrName>
                                        </p:attrNameLst>
                                      </p:cBhvr>
                                      <p:to>
                                        <p:strVal val="visible"/>
                                      </p:to>
                                    </p:set>
                                    <p:anim calcmode="lin" valueType="num">
                                      <p:cBhvr additive="base">
                                        <p:cTn id="19" dur="500" fill="hold"/>
                                        <p:tgtEl>
                                          <p:spTgt spid="205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5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53">
                                            <p:txEl>
                                              <p:pRg st="3" end="3"/>
                                            </p:txEl>
                                          </p:spTgt>
                                        </p:tgtEl>
                                        <p:attrNameLst>
                                          <p:attrName>style.visibility</p:attrName>
                                        </p:attrNameLst>
                                      </p:cBhvr>
                                      <p:to>
                                        <p:strVal val="visible"/>
                                      </p:to>
                                    </p:set>
                                    <p:anim calcmode="lin" valueType="num">
                                      <p:cBhvr additive="base">
                                        <p:cTn id="25" dur="500" fill="hold"/>
                                        <p:tgtEl>
                                          <p:spTgt spid="205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05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053">
                                            <p:txEl>
                                              <p:pRg st="4" end="4"/>
                                            </p:txEl>
                                          </p:spTgt>
                                        </p:tgtEl>
                                        <p:attrNameLst>
                                          <p:attrName>style.visibility</p:attrName>
                                        </p:attrNameLst>
                                      </p:cBhvr>
                                      <p:to>
                                        <p:strVal val="visible"/>
                                      </p:to>
                                    </p:set>
                                    <p:anim calcmode="lin" valueType="num">
                                      <p:cBhvr additive="base">
                                        <p:cTn id="31" dur="500" fill="hold"/>
                                        <p:tgtEl>
                                          <p:spTgt spid="205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05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053">
                                            <p:txEl>
                                              <p:pRg st="5" end="5"/>
                                            </p:txEl>
                                          </p:spTgt>
                                        </p:tgtEl>
                                        <p:attrNameLst>
                                          <p:attrName>style.visibility</p:attrName>
                                        </p:attrNameLst>
                                      </p:cBhvr>
                                      <p:to>
                                        <p:strVal val="visible"/>
                                      </p:to>
                                    </p:set>
                                    <p:anim calcmode="lin" valueType="num">
                                      <p:cBhvr additive="base">
                                        <p:cTn id="37" dur="500" fill="hold"/>
                                        <p:tgtEl>
                                          <p:spTgt spid="205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05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build="p" bldLvl="3"/>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mtClean="0"/>
              <a:t>When is a CAEPR Revised?</a:t>
            </a:r>
            <a:endParaRPr lang="en-US"/>
          </a:p>
        </p:txBody>
      </p:sp>
      <p:sp>
        <p:nvSpPr>
          <p:cNvPr id="18435" name="Rectangle 3"/>
          <p:cNvSpPr>
            <a:spLocks noGrp="1" noChangeArrowheads="1"/>
          </p:cNvSpPr>
          <p:nvPr>
            <p:ph type="body" idx="1"/>
          </p:nvPr>
        </p:nvSpPr>
        <p:spPr/>
        <p:txBody>
          <a:bodyPr/>
          <a:lstStyle/>
          <a:p>
            <a:r>
              <a:rPr lang="en-US" dirty="0" smtClean="0"/>
              <a:t>Reviewed/revised at least annually in accordance with cGCP</a:t>
            </a:r>
          </a:p>
          <a:p>
            <a:r>
              <a:rPr lang="en-US" dirty="0" smtClean="0"/>
              <a:t>Reviewed/revised upon release of a new version of the IB</a:t>
            </a:r>
          </a:p>
          <a:p>
            <a:r>
              <a:rPr lang="en-US" dirty="0" smtClean="0"/>
              <a:t>Upon receipt of new safety information from our pharmaceutical collaborator</a:t>
            </a:r>
          </a:p>
          <a:p>
            <a:r>
              <a:rPr lang="en-US" dirty="0" smtClean="0"/>
              <a:t>At the request of the IDB Sr. Investigator in conjunction</a:t>
            </a:r>
            <a:br>
              <a:rPr lang="en-US" dirty="0" smtClean="0"/>
            </a:br>
            <a:r>
              <a:rPr lang="en-US" dirty="0" smtClean="0"/>
              <a:t>with an Action Letter</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 calcmode="lin" valueType="num">
                                      <p:cBhvr additive="base">
                                        <p:cTn id="19" dur="500" fill="hold"/>
                                        <p:tgtEl>
                                          <p:spTgt spid="184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84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8435">
                                            <p:txEl>
                                              <p:pRg st="3" end="3"/>
                                            </p:txEl>
                                          </p:spTgt>
                                        </p:tgtEl>
                                        <p:attrNameLst>
                                          <p:attrName>style.visibility</p:attrName>
                                        </p:attrNameLst>
                                      </p:cBhvr>
                                      <p:to>
                                        <p:strVal val="visible"/>
                                      </p:to>
                                    </p:set>
                                    <p:anim calcmode="lin" valueType="num">
                                      <p:cBhvr additive="base">
                                        <p:cTn id="25" dur="500" fill="hold"/>
                                        <p:tgtEl>
                                          <p:spTgt spid="1843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843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z="4000" dirty="0" smtClean="0">
                <a:solidFill>
                  <a:srgbClr val="C00000"/>
                </a:solidFill>
                <a:latin typeface="Trebuchet MS" pitchFamily="34" charset="0"/>
              </a:rPr>
              <a:t>Overview of New Requirements</a:t>
            </a:r>
            <a:endParaRPr lang="en-US" sz="4000" dirty="0"/>
          </a:p>
        </p:txBody>
      </p:sp>
      <p:sp>
        <p:nvSpPr>
          <p:cNvPr id="447491" name="Rectangle 3"/>
          <p:cNvSpPr>
            <a:spLocks noGrp="1" noChangeArrowheads="1"/>
          </p:cNvSpPr>
          <p:nvPr>
            <p:ph idx="1"/>
          </p:nvPr>
        </p:nvSpPr>
        <p:spPr>
          <a:xfrm>
            <a:off x="495300" y="1524000"/>
            <a:ext cx="9277350" cy="4114800"/>
          </a:xfrm>
        </p:spPr>
        <p:txBody>
          <a:bodyPr/>
          <a:lstStyle/>
          <a:p>
            <a:pPr lvl="1"/>
            <a:r>
              <a:rPr lang="en-US" sz="2400" dirty="0" smtClean="0"/>
              <a:t>Codifies FDA’s expectations for timely review, evaluation and submission of important and useful safety information</a:t>
            </a:r>
          </a:p>
          <a:p>
            <a:pPr lvl="1"/>
            <a:r>
              <a:rPr lang="en-US" sz="2400" dirty="0" smtClean="0"/>
              <a:t>More fully defines responsibilities of sponsors and investigators</a:t>
            </a:r>
          </a:p>
          <a:p>
            <a:pPr lvl="1"/>
            <a:r>
              <a:rPr lang="en-US" sz="2400" dirty="0" smtClean="0"/>
              <a:t>More consistent with international definitions and reporting standards</a:t>
            </a:r>
          </a:p>
          <a:p>
            <a:pPr lvl="1"/>
            <a:r>
              <a:rPr lang="en-US" sz="2400" dirty="0" smtClean="0"/>
              <a:t>Clarifies confusing terminology in existing regulations</a:t>
            </a:r>
          </a:p>
          <a:p>
            <a:pPr lvl="1"/>
            <a:r>
              <a:rPr lang="en-US" sz="2400" dirty="0" smtClean="0"/>
              <a:t>Improves the utility of IND safety reports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7491">
                                            <p:txEl>
                                              <p:pRg st="0" end="0"/>
                                            </p:txEl>
                                          </p:spTgt>
                                        </p:tgtEl>
                                        <p:attrNameLst>
                                          <p:attrName>style.visibility</p:attrName>
                                        </p:attrNameLst>
                                      </p:cBhvr>
                                      <p:to>
                                        <p:strVal val="visible"/>
                                      </p:to>
                                    </p:set>
                                    <p:anim calcmode="lin" valueType="num">
                                      <p:cBhvr additive="base">
                                        <p:cTn id="7" dur="500" fill="hold"/>
                                        <p:tgtEl>
                                          <p:spTgt spid="4474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74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47491">
                                            <p:txEl>
                                              <p:pRg st="1" end="1"/>
                                            </p:txEl>
                                          </p:spTgt>
                                        </p:tgtEl>
                                        <p:attrNameLst>
                                          <p:attrName>style.visibility</p:attrName>
                                        </p:attrNameLst>
                                      </p:cBhvr>
                                      <p:to>
                                        <p:strVal val="visible"/>
                                      </p:to>
                                    </p:set>
                                    <p:anim calcmode="lin" valueType="num">
                                      <p:cBhvr additive="base">
                                        <p:cTn id="13" dur="500" fill="hold"/>
                                        <p:tgtEl>
                                          <p:spTgt spid="4474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474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47491">
                                            <p:txEl>
                                              <p:pRg st="2" end="2"/>
                                            </p:txEl>
                                          </p:spTgt>
                                        </p:tgtEl>
                                        <p:attrNameLst>
                                          <p:attrName>style.visibility</p:attrName>
                                        </p:attrNameLst>
                                      </p:cBhvr>
                                      <p:to>
                                        <p:strVal val="visible"/>
                                      </p:to>
                                    </p:set>
                                    <p:anim calcmode="lin" valueType="num">
                                      <p:cBhvr additive="base">
                                        <p:cTn id="19" dur="500" fill="hold"/>
                                        <p:tgtEl>
                                          <p:spTgt spid="4474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474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47491">
                                            <p:txEl>
                                              <p:pRg st="3" end="3"/>
                                            </p:txEl>
                                          </p:spTgt>
                                        </p:tgtEl>
                                        <p:attrNameLst>
                                          <p:attrName>style.visibility</p:attrName>
                                        </p:attrNameLst>
                                      </p:cBhvr>
                                      <p:to>
                                        <p:strVal val="visible"/>
                                      </p:to>
                                    </p:set>
                                    <p:anim calcmode="lin" valueType="num">
                                      <p:cBhvr additive="base">
                                        <p:cTn id="25" dur="500" fill="hold"/>
                                        <p:tgtEl>
                                          <p:spTgt spid="44749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474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47491">
                                            <p:txEl>
                                              <p:pRg st="4" end="4"/>
                                            </p:txEl>
                                          </p:spTgt>
                                        </p:tgtEl>
                                        <p:attrNameLst>
                                          <p:attrName>style.visibility</p:attrName>
                                        </p:attrNameLst>
                                      </p:cBhvr>
                                      <p:to>
                                        <p:strVal val="visible"/>
                                      </p:to>
                                    </p:set>
                                    <p:anim calcmode="lin" valueType="num">
                                      <p:cBhvr additive="base">
                                        <p:cTn id="31" dur="500" fill="hold"/>
                                        <p:tgtEl>
                                          <p:spTgt spid="44749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4749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7491" grpId="0" uiExpand="1"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z="4000" dirty="0" smtClean="0">
                <a:solidFill>
                  <a:srgbClr val="C00000"/>
                </a:solidFill>
                <a:latin typeface="Trebuchet MS" pitchFamily="34" charset="0"/>
              </a:rPr>
              <a:t>Why is the New Final Rule Needed?</a:t>
            </a:r>
            <a:endParaRPr lang="en-US" sz="4000" dirty="0"/>
          </a:p>
        </p:txBody>
      </p:sp>
      <p:sp>
        <p:nvSpPr>
          <p:cNvPr id="447491" name="Rectangle 3"/>
          <p:cNvSpPr>
            <a:spLocks noGrp="1" noChangeArrowheads="1"/>
          </p:cNvSpPr>
          <p:nvPr>
            <p:ph idx="1"/>
          </p:nvPr>
        </p:nvSpPr>
        <p:spPr>
          <a:xfrm>
            <a:off x="495300" y="2057400"/>
            <a:ext cx="9258300" cy="4038600"/>
          </a:xfrm>
        </p:spPr>
        <p:txBody>
          <a:bodyPr/>
          <a:lstStyle/>
          <a:p>
            <a:pPr>
              <a:buFont typeface="+mj-lt"/>
              <a:buAutoNum type="arabicParenR"/>
            </a:pPr>
            <a:r>
              <a:rPr lang="en-US" sz="1800" b="1" dirty="0" smtClean="0"/>
              <a:t>Confusing/inconsistent terminology in current regulations</a:t>
            </a:r>
          </a:p>
          <a:p>
            <a:pPr>
              <a:buFont typeface="+mj-lt"/>
              <a:buAutoNum type="arabicParenR"/>
            </a:pPr>
            <a:r>
              <a:rPr lang="en-US" sz="1800" b="1" dirty="0" smtClean="0"/>
              <a:t>Current “over filing” of expedited reports dampens safety signal</a:t>
            </a:r>
          </a:p>
          <a:p>
            <a:pPr lvl="1"/>
            <a:r>
              <a:rPr lang="en-US" sz="1800" b="1" dirty="0" smtClean="0">
                <a:solidFill>
                  <a:schemeClr val="bg2"/>
                </a:solidFill>
              </a:rPr>
              <a:t>Sponsors often report serious adverse events that:</a:t>
            </a:r>
          </a:p>
          <a:p>
            <a:pPr lvl="2">
              <a:buFont typeface="Wingdings" pitchFamily="2" charset="2"/>
              <a:buChar char="Ø"/>
            </a:pPr>
            <a:r>
              <a:rPr lang="en-US" sz="1800" b="1" dirty="0" smtClean="0">
                <a:solidFill>
                  <a:srgbClr val="C00000"/>
                </a:solidFill>
              </a:rPr>
              <a:t>Are likely to have been a manifestation of the underlying disease </a:t>
            </a:r>
          </a:p>
          <a:p>
            <a:pPr lvl="2">
              <a:buFont typeface="Wingdings" pitchFamily="2" charset="2"/>
              <a:buChar char="Ø"/>
            </a:pPr>
            <a:r>
              <a:rPr lang="en-US" sz="1800" b="1" dirty="0" smtClean="0">
                <a:solidFill>
                  <a:srgbClr val="C00000"/>
                </a:solidFill>
              </a:rPr>
              <a:t>Commonly occur in the study population independent of drug exposure (e.g., strokes or acute myocardial infarctions in an elderly population)</a:t>
            </a:r>
          </a:p>
          <a:p>
            <a:pPr lvl="2">
              <a:buFont typeface="Wingdings" pitchFamily="2" charset="2"/>
              <a:buChar char="Ø"/>
            </a:pPr>
            <a:r>
              <a:rPr lang="en-US" sz="1800" b="1" dirty="0" smtClean="0">
                <a:solidFill>
                  <a:srgbClr val="C00000"/>
                </a:solidFill>
              </a:rPr>
              <a:t>Are study endpoints (i.e., the study was evaluating whether the drug reduced the rate of these events)</a:t>
            </a:r>
          </a:p>
          <a:p>
            <a:pPr lvl="1"/>
            <a:r>
              <a:rPr lang="en-US" sz="1800" b="1" dirty="0" smtClean="0"/>
              <a:t>Not useful for human subject protection or for developing the safety profiles of drugs </a:t>
            </a:r>
          </a:p>
          <a:p>
            <a:pPr lvl="1"/>
            <a:r>
              <a:rPr lang="en-US" sz="1800" b="1" dirty="0" smtClean="0"/>
              <a:t>A burden on the system (Investigators, Sponsors, IRBs, FDA)</a:t>
            </a:r>
          </a:p>
        </p:txBody>
      </p:sp>
      <p:sp>
        <p:nvSpPr>
          <p:cNvPr id="8" name="TextBox 7"/>
          <p:cNvSpPr txBox="1"/>
          <p:nvPr/>
        </p:nvSpPr>
        <p:spPr>
          <a:xfrm>
            <a:off x="342900" y="1447800"/>
            <a:ext cx="9601200" cy="461665"/>
          </a:xfrm>
          <a:prstGeom prst="rect">
            <a:avLst/>
          </a:prstGeom>
          <a:noFill/>
        </p:spPr>
        <p:txBody>
          <a:bodyPr wrap="square" rtlCol="0">
            <a:spAutoFit/>
          </a:bodyPr>
          <a:lstStyle/>
          <a:p>
            <a:r>
              <a:rPr lang="en-US" sz="2400" dirty="0" smtClean="0">
                <a:solidFill>
                  <a:schemeClr val="bg2"/>
                </a:solidFill>
                <a:latin typeface="Trebuchet MS" pitchFamily="34" charset="0"/>
              </a:rPr>
              <a:t>FDA’s viewpoint:</a:t>
            </a:r>
            <a:endParaRPr lang="en-US" sz="2400" dirty="0">
              <a:solidFill>
                <a:schemeClr val="bg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7491">
                                            <p:txEl>
                                              <p:pRg st="0" end="0"/>
                                            </p:txEl>
                                          </p:spTgt>
                                        </p:tgtEl>
                                        <p:attrNameLst>
                                          <p:attrName>style.visibility</p:attrName>
                                        </p:attrNameLst>
                                      </p:cBhvr>
                                      <p:to>
                                        <p:strVal val="visible"/>
                                      </p:to>
                                    </p:set>
                                    <p:anim calcmode="lin" valueType="num">
                                      <p:cBhvr additive="base">
                                        <p:cTn id="7" dur="500" fill="hold"/>
                                        <p:tgtEl>
                                          <p:spTgt spid="4474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74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47491">
                                            <p:txEl>
                                              <p:pRg st="1" end="1"/>
                                            </p:txEl>
                                          </p:spTgt>
                                        </p:tgtEl>
                                        <p:attrNameLst>
                                          <p:attrName>style.visibility</p:attrName>
                                        </p:attrNameLst>
                                      </p:cBhvr>
                                      <p:to>
                                        <p:strVal val="visible"/>
                                      </p:to>
                                    </p:set>
                                    <p:anim calcmode="lin" valueType="num">
                                      <p:cBhvr additive="base">
                                        <p:cTn id="13" dur="500" fill="hold"/>
                                        <p:tgtEl>
                                          <p:spTgt spid="4474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474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47491">
                                            <p:txEl>
                                              <p:pRg st="2" end="2"/>
                                            </p:txEl>
                                          </p:spTgt>
                                        </p:tgtEl>
                                        <p:attrNameLst>
                                          <p:attrName>style.visibility</p:attrName>
                                        </p:attrNameLst>
                                      </p:cBhvr>
                                      <p:to>
                                        <p:strVal val="visible"/>
                                      </p:to>
                                    </p:set>
                                    <p:anim calcmode="lin" valueType="num">
                                      <p:cBhvr additive="base">
                                        <p:cTn id="19" dur="500" fill="hold"/>
                                        <p:tgtEl>
                                          <p:spTgt spid="4474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474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47491">
                                            <p:txEl>
                                              <p:pRg st="3" end="3"/>
                                            </p:txEl>
                                          </p:spTgt>
                                        </p:tgtEl>
                                        <p:attrNameLst>
                                          <p:attrName>style.visibility</p:attrName>
                                        </p:attrNameLst>
                                      </p:cBhvr>
                                      <p:to>
                                        <p:strVal val="visible"/>
                                      </p:to>
                                    </p:set>
                                    <p:anim calcmode="lin" valueType="num">
                                      <p:cBhvr additive="base">
                                        <p:cTn id="25" dur="500" fill="hold"/>
                                        <p:tgtEl>
                                          <p:spTgt spid="44749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474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47491">
                                            <p:txEl>
                                              <p:pRg st="4" end="4"/>
                                            </p:txEl>
                                          </p:spTgt>
                                        </p:tgtEl>
                                        <p:attrNameLst>
                                          <p:attrName>style.visibility</p:attrName>
                                        </p:attrNameLst>
                                      </p:cBhvr>
                                      <p:to>
                                        <p:strVal val="visible"/>
                                      </p:to>
                                    </p:set>
                                    <p:anim calcmode="lin" valueType="num">
                                      <p:cBhvr additive="base">
                                        <p:cTn id="31" dur="500" fill="hold"/>
                                        <p:tgtEl>
                                          <p:spTgt spid="44749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4749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47491">
                                            <p:txEl>
                                              <p:pRg st="5" end="5"/>
                                            </p:txEl>
                                          </p:spTgt>
                                        </p:tgtEl>
                                        <p:attrNameLst>
                                          <p:attrName>style.visibility</p:attrName>
                                        </p:attrNameLst>
                                      </p:cBhvr>
                                      <p:to>
                                        <p:strVal val="visible"/>
                                      </p:to>
                                    </p:set>
                                    <p:anim calcmode="lin" valueType="num">
                                      <p:cBhvr additive="base">
                                        <p:cTn id="37" dur="500" fill="hold"/>
                                        <p:tgtEl>
                                          <p:spTgt spid="44749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4749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47491">
                                            <p:txEl>
                                              <p:pRg st="6" end="6"/>
                                            </p:txEl>
                                          </p:spTgt>
                                        </p:tgtEl>
                                        <p:attrNameLst>
                                          <p:attrName>style.visibility</p:attrName>
                                        </p:attrNameLst>
                                      </p:cBhvr>
                                      <p:to>
                                        <p:strVal val="visible"/>
                                      </p:to>
                                    </p:set>
                                    <p:anim calcmode="lin" valueType="num">
                                      <p:cBhvr additive="base">
                                        <p:cTn id="43" dur="500" fill="hold"/>
                                        <p:tgtEl>
                                          <p:spTgt spid="447491">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4749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47491">
                                            <p:txEl>
                                              <p:pRg st="7" end="7"/>
                                            </p:txEl>
                                          </p:spTgt>
                                        </p:tgtEl>
                                        <p:attrNameLst>
                                          <p:attrName>style.visibility</p:attrName>
                                        </p:attrNameLst>
                                      </p:cBhvr>
                                      <p:to>
                                        <p:strVal val="visible"/>
                                      </p:to>
                                    </p:set>
                                    <p:anim calcmode="lin" valueType="num">
                                      <p:cBhvr additive="base">
                                        <p:cTn id="49" dur="500" fill="hold"/>
                                        <p:tgtEl>
                                          <p:spTgt spid="447491">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47491">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7491" grpId="0" uiExpand="1"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z="4000" dirty="0" smtClean="0">
                <a:solidFill>
                  <a:srgbClr val="C00000"/>
                </a:solidFill>
                <a:latin typeface="Trebuchet MS" pitchFamily="34" charset="0"/>
              </a:rPr>
              <a:t>Definition of </a:t>
            </a:r>
            <a:r>
              <a:rPr lang="en-US" sz="4000" u="sng" dirty="0" smtClean="0">
                <a:solidFill>
                  <a:srgbClr val="C00000"/>
                </a:solidFill>
                <a:latin typeface="Trebuchet MS" pitchFamily="34" charset="0"/>
              </a:rPr>
              <a:t>Serious</a:t>
            </a:r>
            <a:r>
              <a:rPr lang="en-US" sz="4000" dirty="0" smtClean="0">
                <a:solidFill>
                  <a:srgbClr val="C00000"/>
                </a:solidFill>
                <a:latin typeface="Trebuchet MS" pitchFamily="34" charset="0"/>
              </a:rPr>
              <a:t> Adverse Event</a:t>
            </a:r>
            <a:endParaRPr lang="en-US" sz="4000" dirty="0"/>
          </a:p>
        </p:txBody>
      </p:sp>
      <p:sp>
        <p:nvSpPr>
          <p:cNvPr id="447491" name="Rectangle 3"/>
          <p:cNvSpPr>
            <a:spLocks noGrp="1" noChangeArrowheads="1"/>
          </p:cNvSpPr>
          <p:nvPr>
            <p:ph idx="1"/>
          </p:nvPr>
        </p:nvSpPr>
        <p:spPr>
          <a:xfrm>
            <a:off x="419100" y="1600200"/>
            <a:ext cx="9258300" cy="4114800"/>
          </a:xfrm>
        </p:spPr>
        <p:txBody>
          <a:bodyPr/>
          <a:lstStyle/>
          <a:p>
            <a:pPr marL="800100" lvl="1" indent="-342900">
              <a:buFont typeface="+mj-lt"/>
              <a:buAutoNum type="arabicPeriod"/>
            </a:pPr>
            <a:r>
              <a:rPr lang="en-US" sz="1800" b="1" dirty="0" smtClean="0"/>
              <a:t>Death</a:t>
            </a:r>
          </a:p>
          <a:p>
            <a:pPr marL="800100" lvl="1" indent="-342900">
              <a:buFont typeface="+mj-lt"/>
              <a:buAutoNum type="arabicPeriod"/>
            </a:pPr>
            <a:r>
              <a:rPr lang="en-US" sz="1800" b="1" dirty="0" smtClean="0"/>
              <a:t>Life-threatening event (</a:t>
            </a:r>
            <a:r>
              <a:rPr lang="en-US" sz="1800" b="1" dirty="0" smtClean="0">
                <a:solidFill>
                  <a:schemeClr val="bg2"/>
                </a:solidFill>
              </a:rPr>
              <a:t>places the patient at immediate risk of death</a:t>
            </a:r>
            <a:r>
              <a:rPr lang="en-US" sz="1800" b="1" dirty="0" smtClean="0"/>
              <a:t>)</a:t>
            </a:r>
          </a:p>
          <a:p>
            <a:pPr marL="800100" lvl="1" indent="-342900">
              <a:buFont typeface="+mj-lt"/>
              <a:buAutoNum type="arabicPeriod"/>
            </a:pPr>
            <a:r>
              <a:rPr lang="en-US" sz="1800" b="1" dirty="0" smtClean="0"/>
              <a:t>Requires inpatient hospitalization or prolongs hospitalization</a:t>
            </a:r>
          </a:p>
          <a:p>
            <a:pPr marL="800100" lvl="1" indent="-342900">
              <a:buFont typeface="+mj-lt"/>
              <a:buAutoNum type="arabicPeriod"/>
            </a:pPr>
            <a:r>
              <a:rPr lang="en-US" sz="1800" b="1" dirty="0" smtClean="0"/>
              <a:t>Persistent or significant incapacity or substantial disruption of the ability to conduct normal life functions</a:t>
            </a:r>
          </a:p>
          <a:p>
            <a:pPr marL="800100" lvl="1" indent="-342900">
              <a:buFont typeface="+mj-lt"/>
              <a:buAutoNum type="arabicPeriod"/>
            </a:pPr>
            <a:r>
              <a:rPr lang="en-US" sz="1800" b="1" dirty="0" smtClean="0"/>
              <a:t>Congenital anomaly/birth defect</a:t>
            </a:r>
          </a:p>
          <a:p>
            <a:pPr marL="800100" lvl="1" indent="-342900">
              <a:buFont typeface="+mj-lt"/>
              <a:buAutoNum type="arabicPeriod"/>
            </a:pPr>
            <a:r>
              <a:rPr lang="en-US" sz="1800" b="1" dirty="0" smtClean="0"/>
              <a:t>NOTE:  Important medical events (IMEs) may be considered serious when, based on medical judgment, they may jeopardize the patient and require intervention to prevent one of the above serious outcomes</a:t>
            </a:r>
          </a:p>
        </p:txBody>
      </p:sp>
      <p:sp>
        <p:nvSpPr>
          <p:cNvPr id="7" name="TextBox 6"/>
          <p:cNvSpPr txBox="1"/>
          <p:nvPr/>
        </p:nvSpPr>
        <p:spPr>
          <a:xfrm>
            <a:off x="647700" y="5181600"/>
            <a:ext cx="9144000" cy="1015663"/>
          </a:xfrm>
          <a:prstGeom prst="rect">
            <a:avLst/>
          </a:prstGeom>
          <a:noFill/>
        </p:spPr>
        <p:txBody>
          <a:bodyPr wrap="square" rtlCol="0">
            <a:spAutoFit/>
          </a:bodyPr>
          <a:lstStyle/>
          <a:p>
            <a:r>
              <a:rPr lang="en-US" sz="2000" u="sng" dirty="0" smtClean="0">
                <a:solidFill>
                  <a:srgbClr val="C00000"/>
                </a:solidFill>
                <a:latin typeface="+mn-lt"/>
              </a:rPr>
              <a:t>Revised</a:t>
            </a:r>
            <a:r>
              <a:rPr lang="en-US" sz="2000" dirty="0" smtClean="0">
                <a:solidFill>
                  <a:srgbClr val="C00000"/>
                </a:solidFill>
                <a:latin typeface="+mn-lt"/>
              </a:rPr>
              <a:t>: Determination is based on the opinion of </a:t>
            </a:r>
            <a:r>
              <a:rPr lang="en-US" sz="2000" u="sng" dirty="0" smtClean="0">
                <a:solidFill>
                  <a:srgbClr val="C00000"/>
                </a:solidFill>
                <a:latin typeface="+mn-lt"/>
              </a:rPr>
              <a:t>either</a:t>
            </a:r>
            <a:r>
              <a:rPr lang="en-US" sz="2000" dirty="0" smtClean="0">
                <a:solidFill>
                  <a:srgbClr val="C00000"/>
                </a:solidFill>
                <a:latin typeface="+mn-lt"/>
              </a:rPr>
              <a:t> the investigator or sponsor (i.e., if either believes it is serious, it must be considered serious</a:t>
            </a:r>
            <a:r>
              <a:rPr lang="en-US" sz="2000" dirty="0" smtClean="0">
                <a:solidFill>
                  <a:srgbClr val="C00000"/>
                </a:solidFill>
              </a:rPr>
              <a:t>)</a:t>
            </a:r>
            <a:endParaRPr lang="en-US" sz="2000"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7491">
                                            <p:txEl>
                                              <p:pRg st="0" end="0"/>
                                            </p:txEl>
                                          </p:spTgt>
                                        </p:tgtEl>
                                        <p:attrNameLst>
                                          <p:attrName>style.visibility</p:attrName>
                                        </p:attrNameLst>
                                      </p:cBhvr>
                                      <p:to>
                                        <p:strVal val="visible"/>
                                      </p:to>
                                    </p:set>
                                    <p:anim calcmode="lin" valueType="num">
                                      <p:cBhvr additive="base">
                                        <p:cTn id="7" dur="500" fill="hold"/>
                                        <p:tgtEl>
                                          <p:spTgt spid="4474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74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47491">
                                            <p:txEl>
                                              <p:pRg st="1" end="1"/>
                                            </p:txEl>
                                          </p:spTgt>
                                        </p:tgtEl>
                                        <p:attrNameLst>
                                          <p:attrName>style.visibility</p:attrName>
                                        </p:attrNameLst>
                                      </p:cBhvr>
                                      <p:to>
                                        <p:strVal val="visible"/>
                                      </p:to>
                                    </p:set>
                                    <p:anim calcmode="lin" valueType="num">
                                      <p:cBhvr additive="base">
                                        <p:cTn id="13" dur="500" fill="hold"/>
                                        <p:tgtEl>
                                          <p:spTgt spid="4474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474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447491">
                                            <p:txEl>
                                              <p:pRg st="2" end="2"/>
                                            </p:txEl>
                                          </p:spTgt>
                                        </p:tgtEl>
                                        <p:attrNameLst>
                                          <p:attrName>style.visibility</p:attrName>
                                        </p:attrNameLst>
                                      </p:cBhvr>
                                      <p:to>
                                        <p:strVal val="visible"/>
                                      </p:to>
                                    </p:set>
                                    <p:anim calcmode="lin" valueType="num">
                                      <p:cBhvr additive="base">
                                        <p:cTn id="19" dur="500" fill="hold"/>
                                        <p:tgtEl>
                                          <p:spTgt spid="4474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474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447491">
                                            <p:txEl>
                                              <p:pRg st="3" end="3"/>
                                            </p:txEl>
                                          </p:spTgt>
                                        </p:tgtEl>
                                        <p:attrNameLst>
                                          <p:attrName>style.visibility</p:attrName>
                                        </p:attrNameLst>
                                      </p:cBhvr>
                                      <p:to>
                                        <p:strVal val="visible"/>
                                      </p:to>
                                    </p:set>
                                    <p:anim calcmode="lin" valueType="num">
                                      <p:cBhvr additive="base">
                                        <p:cTn id="25" dur="500" fill="hold"/>
                                        <p:tgtEl>
                                          <p:spTgt spid="44749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474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447491">
                                            <p:txEl>
                                              <p:pRg st="4" end="4"/>
                                            </p:txEl>
                                          </p:spTgt>
                                        </p:tgtEl>
                                        <p:attrNameLst>
                                          <p:attrName>style.visibility</p:attrName>
                                        </p:attrNameLst>
                                      </p:cBhvr>
                                      <p:to>
                                        <p:strVal val="visible"/>
                                      </p:to>
                                    </p:set>
                                    <p:anim calcmode="lin" valueType="num">
                                      <p:cBhvr additive="base">
                                        <p:cTn id="31" dur="500" fill="hold"/>
                                        <p:tgtEl>
                                          <p:spTgt spid="44749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4749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447491">
                                            <p:txEl>
                                              <p:pRg st="5" end="5"/>
                                            </p:txEl>
                                          </p:spTgt>
                                        </p:tgtEl>
                                        <p:attrNameLst>
                                          <p:attrName>style.visibility</p:attrName>
                                        </p:attrNameLst>
                                      </p:cBhvr>
                                      <p:to>
                                        <p:strVal val="visible"/>
                                      </p:to>
                                    </p:set>
                                    <p:anim calcmode="lin" valueType="num">
                                      <p:cBhvr additive="base">
                                        <p:cTn id="37" dur="500" fill="hold"/>
                                        <p:tgtEl>
                                          <p:spTgt spid="44749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4749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box(in)">
                                      <p:cBhvr>
                                        <p:cTn id="43" dur="500"/>
                                        <p:tgtEl>
                                          <p:spTgt spid="7"/>
                                        </p:tgtEl>
                                      </p:cBhvr>
                                    </p:animEffect>
                                  </p:childTnLst>
                                </p:cTn>
                              </p:par>
                            </p:childTnLst>
                          </p:cTn>
                        </p:par>
                      </p:childTnLst>
                    </p:cTn>
                  </p:par>
                  <p:par>
                    <p:cTn id="44" fill="hold">
                      <p:stCondLst>
                        <p:cond delay="indefinite"/>
                      </p:stCondLst>
                      <p:childTnLst>
                        <p:par>
                          <p:cTn id="45" fill="hold">
                            <p:stCondLst>
                              <p:cond delay="0"/>
                            </p:stCondLst>
                            <p:childTnLst>
                              <p:par>
                                <p:cTn id="46" presetID="5" presetClass="entr" presetSubtype="10" fill="hold" grpId="1" nodeType="click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checkerboard(across)">
                                      <p:cBhvr>
                                        <p:cTn id="48" dur="500"/>
                                        <p:tgtEl>
                                          <p:spTgt spid="7"/>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2" nodeType="click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blinds(horizontal)">
                                      <p:cBhvr>
                                        <p:cTn id="5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7" grpId="2"/>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z="4000" dirty="0" smtClean="0">
                <a:solidFill>
                  <a:srgbClr val="C00000"/>
                </a:solidFill>
                <a:latin typeface="Trebuchet MS" pitchFamily="34" charset="0"/>
              </a:rPr>
              <a:t>Note: Serious </a:t>
            </a:r>
            <a:r>
              <a:rPr lang="en-US" sz="4000" dirty="0" smtClean="0">
                <a:solidFill>
                  <a:srgbClr val="C00000"/>
                </a:solidFill>
                <a:latin typeface="Trebuchet MS" pitchFamily="34" charset="0"/>
                <a:sym typeface="Symbol"/>
              </a:rPr>
              <a:t> Severe </a:t>
            </a:r>
            <a:r>
              <a:rPr lang="en-US" sz="2800" b="0" dirty="0" smtClean="0">
                <a:solidFill>
                  <a:srgbClr val="C00000"/>
                </a:solidFill>
                <a:latin typeface="Trebuchet MS" pitchFamily="34" charset="0"/>
                <a:sym typeface="Symbol"/>
              </a:rPr>
              <a:t>(though they are linked)</a:t>
            </a:r>
            <a:endParaRPr lang="en-US" sz="2800" dirty="0"/>
          </a:p>
        </p:txBody>
      </p:sp>
      <p:sp>
        <p:nvSpPr>
          <p:cNvPr id="5" name="Content Placeholder 4"/>
          <p:cNvSpPr>
            <a:spLocks noGrp="1"/>
          </p:cNvSpPr>
          <p:nvPr>
            <p:ph idx="1"/>
          </p:nvPr>
        </p:nvSpPr>
        <p:spPr/>
        <p:txBody>
          <a:bodyPr/>
          <a:lstStyle/>
          <a:p>
            <a:pPr>
              <a:buNone/>
            </a:pPr>
            <a:r>
              <a:rPr lang="en-US" b="1" dirty="0" smtClean="0">
                <a:solidFill>
                  <a:schemeClr val="bg2"/>
                </a:solidFill>
              </a:rPr>
              <a:t>Severity is defined by a </a:t>
            </a:r>
            <a:r>
              <a:rPr lang="en-US" b="1" u="sng" dirty="0" smtClean="0">
                <a:solidFill>
                  <a:schemeClr val="bg2"/>
                </a:solidFill>
              </a:rPr>
              <a:t>grading scale</a:t>
            </a:r>
            <a:endParaRPr lang="en-US" b="1" u="sng" dirty="0">
              <a:solidFill>
                <a:schemeClr val="bg2"/>
              </a:solidFill>
            </a:endParaRPr>
          </a:p>
        </p:txBody>
      </p:sp>
      <p:graphicFrame>
        <p:nvGraphicFramePr>
          <p:cNvPr id="6" name="Table 5"/>
          <p:cNvGraphicFramePr>
            <a:graphicFrameLocks noGrp="1"/>
          </p:cNvGraphicFramePr>
          <p:nvPr/>
        </p:nvGraphicFramePr>
        <p:xfrm>
          <a:off x="1028700" y="2514600"/>
          <a:ext cx="7924800" cy="2743200"/>
        </p:xfrm>
        <a:graphic>
          <a:graphicData uri="http://schemas.openxmlformats.org/drawingml/2006/table">
            <a:tbl>
              <a:tblPr firstRow="1" bandRow="1">
                <a:tableStyleId>{5C22544A-7EE6-4342-B048-85BDC9FD1C3A}</a:tableStyleId>
              </a:tblPr>
              <a:tblGrid>
                <a:gridCol w="4842933"/>
                <a:gridCol w="3081867"/>
              </a:tblGrid>
              <a:tr h="370840">
                <a:tc>
                  <a:txBody>
                    <a:bodyPr/>
                    <a:lstStyle/>
                    <a:p>
                      <a:pPr algn="ctr"/>
                      <a:r>
                        <a:rPr lang="en-US" sz="2400" b="1" dirty="0" smtClean="0"/>
                        <a:t>Seriousness</a:t>
                      </a:r>
                      <a:endParaRPr lang="en-US" sz="2400" b="1" dirty="0"/>
                    </a:p>
                  </a:txBody>
                  <a:tcPr/>
                </a:tc>
                <a:tc>
                  <a:txBody>
                    <a:bodyPr/>
                    <a:lstStyle/>
                    <a:p>
                      <a:pPr algn="ctr"/>
                      <a:r>
                        <a:rPr lang="en-US" sz="2400" b="1" dirty="0" smtClean="0"/>
                        <a:t>Severity (Grade)</a:t>
                      </a:r>
                      <a:endParaRPr lang="en-US" sz="2400" b="1" dirty="0"/>
                    </a:p>
                  </a:txBody>
                  <a:tcPr/>
                </a:tc>
              </a:tr>
              <a:tr h="370840">
                <a:tc>
                  <a:txBody>
                    <a:bodyPr/>
                    <a:lstStyle/>
                    <a:p>
                      <a:r>
                        <a:rPr lang="en-US" sz="2400" b="1" dirty="0" smtClean="0"/>
                        <a:t>Death</a:t>
                      </a:r>
                      <a:endParaRPr lang="en-US" sz="2400" b="1" dirty="0"/>
                    </a:p>
                  </a:txBody>
                  <a:tcPr/>
                </a:tc>
                <a:tc>
                  <a:txBody>
                    <a:bodyPr/>
                    <a:lstStyle/>
                    <a:p>
                      <a:pPr algn="ctr"/>
                      <a:r>
                        <a:rPr lang="en-US" sz="2400" b="1" dirty="0" smtClean="0"/>
                        <a:t>5</a:t>
                      </a:r>
                      <a:endParaRPr lang="en-US" sz="2400" b="1" dirty="0"/>
                    </a:p>
                  </a:txBody>
                  <a:tcPr/>
                </a:tc>
              </a:tr>
              <a:tr h="370840">
                <a:tc>
                  <a:txBody>
                    <a:bodyPr/>
                    <a:lstStyle/>
                    <a:p>
                      <a:r>
                        <a:rPr lang="en-US" sz="2400" b="1" dirty="0" smtClean="0"/>
                        <a:t>Life-threatening</a:t>
                      </a:r>
                      <a:endParaRPr lang="en-US" sz="2400" b="1" dirty="0"/>
                    </a:p>
                  </a:txBody>
                  <a:tcPr/>
                </a:tc>
                <a:tc>
                  <a:txBody>
                    <a:bodyPr/>
                    <a:lstStyle/>
                    <a:p>
                      <a:pPr algn="ctr"/>
                      <a:r>
                        <a:rPr lang="en-US" sz="2400" b="1" dirty="0" smtClean="0"/>
                        <a:t>4</a:t>
                      </a:r>
                      <a:endParaRPr lang="en-US" sz="2400" b="1" dirty="0"/>
                    </a:p>
                  </a:txBody>
                  <a:tcPr/>
                </a:tc>
              </a:tr>
              <a:tr h="370840">
                <a:tc>
                  <a:txBody>
                    <a:bodyPr/>
                    <a:lstStyle/>
                    <a:p>
                      <a:r>
                        <a:rPr lang="en-US" sz="2400" b="1" dirty="0" smtClean="0"/>
                        <a:t>Hospitalization</a:t>
                      </a:r>
                      <a:endParaRPr lang="en-US" sz="2400" b="1" dirty="0"/>
                    </a:p>
                  </a:txBody>
                  <a:tcPr/>
                </a:tc>
                <a:tc>
                  <a:txBody>
                    <a:bodyPr/>
                    <a:lstStyle/>
                    <a:p>
                      <a:pPr algn="ctr"/>
                      <a:r>
                        <a:rPr lang="en-US" sz="2400" b="1" dirty="0" smtClean="0"/>
                        <a:t>3/4/5</a:t>
                      </a:r>
                      <a:endParaRPr lang="en-US" sz="2400" b="1" dirty="0"/>
                    </a:p>
                  </a:txBody>
                  <a:tcPr/>
                </a:tc>
              </a:tr>
              <a:tr h="370840">
                <a:tc>
                  <a:txBody>
                    <a:bodyPr/>
                    <a:lstStyle/>
                    <a:p>
                      <a:r>
                        <a:rPr lang="en-US" sz="2400" b="1" dirty="0" smtClean="0"/>
                        <a:t>Important Medical Event (IME)</a:t>
                      </a:r>
                      <a:endParaRPr lang="en-US" sz="24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t>3/4/5</a:t>
                      </a:r>
                    </a:p>
                  </a:txBody>
                  <a:tcPr/>
                </a:tc>
              </a:tr>
              <a:tr h="370840">
                <a:tc>
                  <a:txBody>
                    <a:bodyPr/>
                    <a:lstStyle/>
                    <a:p>
                      <a:r>
                        <a:rPr lang="en-US" sz="2400" b="1" dirty="0" smtClean="0"/>
                        <a:t>Disability</a:t>
                      </a:r>
                      <a:endParaRPr lang="en-US" sz="24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t>3/4/5</a:t>
                      </a:r>
                    </a:p>
                  </a:txBody>
                  <a:tcPr/>
                </a:tc>
              </a:tr>
            </a:tbl>
          </a:graphicData>
        </a:graphic>
      </p:graphicFrame>
    </p:spTree>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CTEP_RedBanner">
  <a:themeElements>
    <a:clrScheme name="Stream 1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000000"/>
      </a:hlink>
      <a:folHlink>
        <a:srgbClr val="080808"/>
      </a:folHlink>
    </a:clrScheme>
    <a:fontScheme name="Stream">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
      <a:clrScheme name="Stream 10">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080808"/>
        </a:folHlink>
      </a:clrScheme>
      <a:clrMap bg1="dk2" tx1="lt1" bg2="dk1" tx2="lt2" accent1="accent1" accent2="accent2" accent3="accent3" accent4="accent4" accent5="accent5" accent6="accent6" hlink="hlink" folHlink="folHlink"/>
    </a:extraClrScheme>
    <a:extraClrScheme>
      <a:clrScheme name="Stream 1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000000"/>
        </a:hlink>
        <a:folHlink>
          <a:srgbClr val="080808"/>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CTEP_RedBanner</Template>
  <TotalTime>9576</TotalTime>
  <Words>3760</Words>
  <Application>Microsoft Office PowerPoint</Application>
  <PresentationFormat>35mm Slides</PresentationFormat>
  <Paragraphs>538</Paragraphs>
  <Slides>54</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56" baseType="lpstr">
      <vt:lpstr>CTEP_RedBanner</vt:lpstr>
      <vt:lpstr>Document</vt:lpstr>
      <vt:lpstr>FDA Final Rule &amp; Revised NCI Guidelines for Expedited Reporting of Adverse Events</vt:lpstr>
      <vt:lpstr>Slide 2</vt:lpstr>
      <vt:lpstr>Definitions for reporting/filing purposes </vt:lpstr>
      <vt:lpstr>Slide 4</vt:lpstr>
      <vt:lpstr>What does the Final Rule address?</vt:lpstr>
      <vt:lpstr>Overview of New Requirements</vt:lpstr>
      <vt:lpstr>Why is the New Final Rule Needed?</vt:lpstr>
      <vt:lpstr>Definition of Serious Adverse Event</vt:lpstr>
      <vt:lpstr>Note: Serious  Severe (though they are linked)</vt:lpstr>
      <vt:lpstr>Definition of Unexpected Adverse Event</vt:lpstr>
      <vt:lpstr>The Universe of Adverse Events</vt:lpstr>
      <vt:lpstr>Assigning Causality </vt:lpstr>
      <vt:lpstr>Assigning Causality  </vt:lpstr>
      <vt:lpstr>What should be reported expeditiously to the sponsor?</vt:lpstr>
      <vt:lpstr>What should be filed expeditiously to the FDA?</vt:lpstr>
      <vt:lpstr>Other New Expedited Filing Requirements for Sponsors</vt:lpstr>
      <vt:lpstr>Key Points for Safety Surveillance</vt:lpstr>
      <vt:lpstr>Protocol-specific Requirements and Exceptions for Monitoring  Serious Adverse Events </vt:lpstr>
      <vt:lpstr>Investigator’s Brochures</vt:lpstr>
      <vt:lpstr>Immediate Filing Timeframes for Sponsors</vt:lpstr>
      <vt:lpstr>Looking Forward</vt:lpstr>
      <vt:lpstr>Slide 22</vt:lpstr>
      <vt:lpstr>NCI Guidelines: Expedited Reporting of AEs from Investigator to Sponsor</vt:lpstr>
      <vt:lpstr>WHY Does NCI Collect EXPEDITED AE Reports?</vt:lpstr>
      <vt:lpstr>Adverse Event EXPEDITED Reporting System:</vt:lpstr>
      <vt:lpstr>WHAT is reportable to NCI in an Expedited Fashion?</vt:lpstr>
      <vt:lpstr>WHO completes an EXPEDITED AE report?</vt:lpstr>
      <vt:lpstr>Comparison of Old vs. New Tables</vt:lpstr>
      <vt:lpstr>NCI Expedited AE Reporting Time-Line Requirements</vt:lpstr>
      <vt:lpstr>NCI Evaluation of EXPEDITED AE Report</vt:lpstr>
      <vt:lpstr>NCI IND SAFETY REPORT Process Reporting to FDA, Investigators, and Company Collaborators</vt:lpstr>
      <vt:lpstr>“Initial Written Report” NCI Processing Timelines</vt:lpstr>
      <vt:lpstr>“Initial Written Report” Form</vt:lpstr>
      <vt:lpstr>“Follow-up Written Report” Process</vt:lpstr>
      <vt:lpstr>ADDITIONAL INFORMATION</vt:lpstr>
      <vt:lpstr>ACRONYMS</vt:lpstr>
      <vt:lpstr>URLS for Final Rule and Guidance Documents</vt:lpstr>
      <vt:lpstr>REVISED NCI AE REPORTING TABLES</vt:lpstr>
      <vt:lpstr>Slide 39</vt:lpstr>
      <vt:lpstr>Slide 40</vt:lpstr>
      <vt:lpstr>Slide 41</vt:lpstr>
      <vt:lpstr>Slide 42</vt:lpstr>
      <vt:lpstr>Slide 43</vt:lpstr>
      <vt:lpstr>Slide 44</vt:lpstr>
      <vt:lpstr>Legacy Tables</vt:lpstr>
      <vt:lpstr>Slide 46</vt:lpstr>
      <vt:lpstr>Slide 47</vt:lpstr>
      <vt:lpstr>AdEERS Help</vt:lpstr>
      <vt:lpstr>INFORMATION ON Comprehensive Adverse Events and Potential Risks (CAEPR) </vt:lpstr>
      <vt:lpstr>Purpose of Comprehensive Adverse Events and Potential Risks (CAEPR)</vt:lpstr>
      <vt:lpstr>Sources for CAEPR Information</vt:lpstr>
      <vt:lpstr>What the CAEPR is Not</vt:lpstr>
      <vt:lpstr>Purpose of the Specific Protocol Exceptions to Expedited Reporting (SPEER) Section of the CAEPR</vt:lpstr>
      <vt:lpstr>When is a CAEPR Revised?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BRCA-1 Gene Therapy for Ovarian Cancer</dc:title>
  <dc:creator>Authorized User</dc:creator>
  <cp:lastModifiedBy>jmurray</cp:lastModifiedBy>
  <cp:revision>711</cp:revision>
  <dcterms:created xsi:type="dcterms:W3CDTF">1997-10-07T18:11:06Z</dcterms:created>
  <dcterms:modified xsi:type="dcterms:W3CDTF">2011-03-23T19:04:04Z</dcterms:modified>
</cp:coreProperties>
</file>